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8" r:id="rId2"/>
    <p:sldId id="257" r:id="rId3"/>
    <p:sldId id="265" r:id="rId4"/>
    <p:sldId id="266" r:id="rId5"/>
    <p:sldId id="267" r:id="rId6"/>
    <p:sldId id="262" r:id="rId7"/>
    <p:sldId id="268" r:id="rId8"/>
    <p:sldId id="270" r:id="rId9"/>
    <p:sldId id="269" r:id="rId10"/>
    <p:sldId id="280" r:id="rId11"/>
    <p:sldId id="264" r:id="rId12"/>
    <p:sldId id="271" r:id="rId13"/>
    <p:sldId id="281" r:id="rId14"/>
    <p:sldId id="273" r:id="rId15"/>
    <p:sldId id="277" r:id="rId16"/>
    <p:sldId id="278" r:id="rId17"/>
    <p:sldId id="279"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p:restoredTop sz="94638"/>
  </p:normalViewPr>
  <p:slideViewPr>
    <p:cSldViewPr snapToGrid="0">
      <p:cViewPr>
        <p:scale>
          <a:sx n="100" d="100"/>
          <a:sy n="100" d="100"/>
        </p:scale>
        <p:origin x="1728" y="1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01:50.302"/>
    </inkml:context>
    <inkml:brush xml:id="br0">
      <inkml:brushProperty name="width" value="0.05" units="cm"/>
      <inkml:brushProperty name="height" value="0.05" units="cm"/>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01:50.302"/>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F3211-E714-AC42-97AB-80BE639F5C17}" type="datetimeFigureOut">
              <a:rPr lang="en-US" smtClean="0"/>
              <a:t>8/26/25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6FF36-49F1-5B48-A3C6-47D31A240BB3}" type="slidenum">
              <a:rPr lang="en-US" smtClean="0"/>
              <a:t>‹#›</a:t>
            </a:fld>
            <a:endParaRPr lang="en-US"/>
          </a:p>
        </p:txBody>
      </p:sp>
    </p:spTree>
    <p:extLst>
      <p:ext uri="{BB962C8B-B14F-4D97-AF65-F5344CB8AC3E}">
        <p14:creationId xmlns:p14="http://schemas.microsoft.com/office/powerpoint/2010/main" val="3285963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6FF36-49F1-5B48-A3C6-47D31A240BB3}" type="slidenum">
              <a:rPr lang="en-US" smtClean="0"/>
              <a:t>2</a:t>
            </a:fld>
            <a:endParaRPr lang="en-US"/>
          </a:p>
        </p:txBody>
      </p:sp>
    </p:spTree>
    <p:extLst>
      <p:ext uri="{BB962C8B-B14F-4D97-AF65-F5344CB8AC3E}">
        <p14:creationId xmlns:p14="http://schemas.microsoft.com/office/powerpoint/2010/main" val="968058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54CCD-1489-9056-B6C0-12AE44605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8E457-336D-437D-0F93-4D1D994984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5367C-D285-55CA-8A25-9F68BE45233C}"/>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If a patient with</a:t>
            </a:r>
          </a:p>
          <a:p>
            <a:r>
              <a:rPr lang="en-US" sz="1200" kern="1200" dirty="0">
                <a:solidFill>
                  <a:schemeClr val="tx1"/>
                </a:solidFill>
                <a:effectLst/>
                <a:latin typeface="+mn-lt"/>
                <a:ea typeface="+mn-ea"/>
                <a:cs typeface="+mn-cs"/>
              </a:rPr>
              <a:t>chronic HIV infection is repeatedly sampled and the</a:t>
            </a:r>
          </a:p>
          <a:p>
            <a:r>
              <a:rPr lang="en-US" sz="1200" kern="1200" dirty="0">
                <a:solidFill>
                  <a:schemeClr val="tx1"/>
                </a:solidFill>
                <a:effectLst/>
                <a:latin typeface="+mn-lt"/>
                <a:ea typeface="+mn-ea"/>
                <a:cs typeface="+mn-cs"/>
              </a:rPr>
              <a:t>viral load in plasma measured, the viral load generally</a:t>
            </a:r>
          </a:p>
          <a:p>
            <a:r>
              <a:rPr lang="en-US" sz="1200" kern="1200" dirty="0">
                <a:solidFill>
                  <a:schemeClr val="tx1"/>
                </a:solidFill>
                <a:effectLst/>
                <a:latin typeface="+mn-lt"/>
                <a:ea typeface="+mn-ea"/>
                <a:cs typeface="+mn-cs"/>
              </a:rPr>
              <a:t>remains unchanged. This suggested that the rate of HIV</a:t>
            </a:r>
          </a:p>
          <a:p>
            <a:r>
              <a:rPr lang="en-US" sz="1200" kern="1200" dirty="0">
                <a:solidFill>
                  <a:schemeClr val="tx1"/>
                </a:solidFill>
                <a:effectLst/>
                <a:latin typeface="+mn-lt"/>
                <a:ea typeface="+mn-ea"/>
                <a:cs typeface="+mn-cs"/>
              </a:rPr>
              <a:t>replication was very slow. During Phase I/II clinical trials of one of the first HIV-1 protease inhibitors, ritonavir, in</a:t>
            </a:r>
          </a:p>
          <a:p>
            <a:r>
              <a:rPr lang="en-US" sz="1200" kern="1200" dirty="0">
                <a:solidFill>
                  <a:schemeClr val="tx1"/>
                </a:solidFill>
                <a:effectLst/>
                <a:latin typeface="+mn-lt"/>
                <a:ea typeface="+mn-ea"/>
                <a:cs typeface="+mn-cs"/>
              </a:rPr>
              <a:t>chronic HIV patients (mean CD4 COUNT = 180), the</a:t>
            </a:r>
          </a:p>
          <a:p>
            <a:r>
              <a:rPr lang="en-US" sz="1200" kern="1200" dirty="0">
                <a:solidFill>
                  <a:schemeClr val="tx1"/>
                </a:solidFill>
                <a:effectLst/>
                <a:latin typeface="+mn-lt"/>
                <a:ea typeface="+mn-ea"/>
                <a:cs typeface="+mn-cs"/>
              </a:rPr>
              <a:t>plasma level of HIV-1 RNA was observed to drop by</a:t>
            </a:r>
          </a:p>
          <a:p>
            <a:r>
              <a:rPr lang="en-US" sz="1200" kern="1200" dirty="0">
                <a:solidFill>
                  <a:schemeClr val="tx1"/>
                </a:solidFill>
                <a:effectLst/>
                <a:latin typeface="+mn-lt"/>
                <a:ea typeface="+mn-ea"/>
                <a:cs typeface="+mn-cs"/>
              </a:rPr>
              <a:t>one to two orders of magnitude during the first 2 weeks</a:t>
            </a:r>
          </a:p>
          <a:p>
            <a:r>
              <a:rPr lang="en-US" sz="1200" kern="1200" dirty="0">
                <a:solidFill>
                  <a:schemeClr val="tx1"/>
                </a:solidFill>
                <a:effectLst/>
                <a:latin typeface="+mn-lt"/>
                <a:ea typeface="+mn-ea"/>
                <a:cs typeface="+mn-cs"/>
              </a:rPr>
              <a:t>of therapy18–20. Although this, as well as earlier </a:t>
            </a:r>
            <a:r>
              <a:rPr lang="en-US" sz="1200" kern="1200" dirty="0" err="1">
                <a:solidFill>
                  <a:schemeClr val="tx1"/>
                </a:solidFill>
                <a:effectLst/>
                <a:latin typeface="+mn-lt"/>
                <a:ea typeface="+mn-ea"/>
                <a:cs typeface="+mn-cs"/>
              </a:rPr>
              <a:t>observa</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indicated that the virus might be replicating</a:t>
            </a:r>
          </a:p>
          <a:p>
            <a:r>
              <a:rPr lang="en-US" sz="1200" kern="1200" dirty="0">
                <a:solidFill>
                  <a:schemeClr val="tx1"/>
                </a:solidFill>
                <a:effectLst/>
                <a:latin typeface="+mn-lt"/>
                <a:ea typeface="+mn-ea"/>
                <a:cs typeface="+mn-cs"/>
              </a:rPr>
              <a:t>rapidly, modelling the effects of drug therapy was able to</a:t>
            </a:r>
          </a:p>
          <a:p>
            <a:r>
              <a:rPr lang="en-US" sz="1200" kern="1200" dirty="0">
                <a:solidFill>
                  <a:schemeClr val="tx1"/>
                </a:solidFill>
                <a:effectLst/>
                <a:latin typeface="+mn-lt"/>
                <a:ea typeface="+mn-ea"/>
                <a:cs typeface="+mn-cs"/>
              </a:rPr>
              <a:t>quantify rates of virus production and loss, and </a:t>
            </a:r>
            <a:r>
              <a:rPr lang="en-US" sz="1200" kern="1200" dirty="0" err="1">
                <a:solidFill>
                  <a:schemeClr val="tx1"/>
                </a:solidFill>
                <a:effectLst/>
                <a:latin typeface="+mn-lt"/>
                <a:ea typeface="+mn-ea"/>
                <a:cs typeface="+mn-cs"/>
              </a:rPr>
              <a:t>indi</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two important points. First, HIV-1 is cleared from</a:t>
            </a:r>
          </a:p>
          <a:p>
            <a:r>
              <a:rPr lang="en-US" sz="1200" kern="1200" dirty="0">
                <a:solidFill>
                  <a:schemeClr val="tx1"/>
                </a:solidFill>
                <a:effectLst/>
                <a:latin typeface="+mn-lt"/>
                <a:ea typeface="+mn-ea"/>
                <a:cs typeface="+mn-cs"/>
              </a:rPr>
              <a:t>chronically infected patients at a rapid rate, with the</a:t>
            </a:r>
          </a:p>
          <a:p>
            <a:r>
              <a:rPr lang="en-US" sz="1200" kern="1200" dirty="0">
                <a:solidFill>
                  <a:schemeClr val="tx1"/>
                </a:solidFill>
                <a:effectLst/>
                <a:latin typeface="+mn-lt"/>
                <a:ea typeface="+mn-ea"/>
                <a:cs typeface="+mn-cs"/>
              </a:rPr>
              <a:t>half-life of the virus in plasma estimated in this case to</a:t>
            </a:r>
          </a:p>
          <a:p>
            <a:r>
              <a:rPr lang="en-US" sz="1200" kern="1200" dirty="0">
                <a:solidFill>
                  <a:schemeClr val="tx1"/>
                </a:solidFill>
                <a:effectLst/>
                <a:latin typeface="+mn-lt"/>
                <a:ea typeface="+mn-ea"/>
                <a:cs typeface="+mn-cs"/>
              </a:rPr>
              <a:t>be 6 hours or less20. Second, to maintain a constant (or</a:t>
            </a:r>
          </a:p>
          <a:p>
            <a:r>
              <a:rPr lang="en-US" sz="1200" kern="1200" dirty="0">
                <a:solidFill>
                  <a:schemeClr val="tx1"/>
                </a:solidFill>
                <a:effectLst/>
                <a:latin typeface="+mn-lt"/>
                <a:ea typeface="+mn-ea"/>
                <a:cs typeface="+mn-cs"/>
              </a:rPr>
              <a:t>steady-state) level of virus in the plasma before therapy</a:t>
            </a:r>
          </a:p>
          <a:p>
            <a:r>
              <a:rPr lang="en-US" sz="1200" kern="1200" dirty="0">
                <a:solidFill>
                  <a:schemeClr val="tx1"/>
                </a:solidFill>
                <a:effectLst/>
                <a:latin typeface="+mn-lt"/>
                <a:ea typeface="+mn-ea"/>
                <a:cs typeface="+mn-cs"/>
              </a:rPr>
              <a:t>required that HIV-1 be produced at a rapid rate in these</a:t>
            </a:r>
          </a:p>
          <a:p>
            <a:r>
              <a:rPr lang="en-US" sz="1200" kern="1200" dirty="0">
                <a:solidFill>
                  <a:schemeClr val="tx1"/>
                </a:solidFill>
                <a:effectLst/>
                <a:latin typeface="+mn-lt"/>
                <a:ea typeface="+mn-ea"/>
                <a:cs typeface="+mn-cs"/>
              </a:rPr>
              <a:t>patients, with, on average, at least 1010 virions being pro-</a:t>
            </a:r>
          </a:p>
          <a:p>
            <a:r>
              <a:rPr lang="en-US" sz="1200" kern="1200" dirty="0" err="1">
                <a:solidFill>
                  <a:schemeClr val="tx1"/>
                </a:solidFill>
                <a:effectLst/>
                <a:latin typeface="+mn-lt"/>
                <a:ea typeface="+mn-ea"/>
                <a:cs typeface="+mn-cs"/>
              </a:rPr>
              <a:t>duced</a:t>
            </a:r>
            <a:r>
              <a:rPr lang="en-US" sz="1200" kern="1200" dirty="0">
                <a:solidFill>
                  <a:schemeClr val="tx1"/>
                </a:solidFill>
                <a:effectLst/>
                <a:latin typeface="+mn-lt"/>
                <a:ea typeface="+mn-ea"/>
                <a:cs typeface="+mn-cs"/>
              </a:rPr>
              <a:t> daily20. The experimental observations and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titative</a:t>
            </a:r>
            <a:r>
              <a:rPr lang="en-US" sz="1200" kern="1200" dirty="0">
                <a:solidFill>
                  <a:schemeClr val="tx1"/>
                </a:solidFill>
                <a:effectLst/>
                <a:latin typeface="+mn-lt"/>
                <a:ea typeface="+mn-ea"/>
                <a:cs typeface="+mn-cs"/>
              </a:rPr>
              <a:t> estimates that followed strongly supported the</a:t>
            </a:r>
          </a:p>
          <a:p>
            <a:r>
              <a:rPr lang="en-US" sz="1200" kern="1200" dirty="0">
                <a:solidFill>
                  <a:schemeClr val="tx1"/>
                </a:solidFill>
                <a:effectLst/>
                <a:latin typeface="+mn-lt"/>
                <a:ea typeface="+mn-ea"/>
                <a:cs typeface="+mn-cs"/>
              </a:rPr>
              <a:t>idea that HIV-1 was a rapidly reproducing virus and one</a:t>
            </a:r>
          </a:p>
          <a:p>
            <a:r>
              <a:rPr lang="en-US" sz="1200" kern="1200" dirty="0">
                <a:solidFill>
                  <a:schemeClr val="tx1"/>
                </a:solidFill>
                <a:effectLst/>
                <a:latin typeface="+mn-lt"/>
                <a:ea typeface="+mn-ea"/>
                <a:cs typeface="+mn-cs"/>
              </a:rPr>
              <a:t>that could respond to therapy21,22. Furthermore, at the</a:t>
            </a:r>
          </a:p>
          <a:p>
            <a:r>
              <a:rPr lang="en-US" sz="1200" kern="1200" dirty="0">
                <a:solidFill>
                  <a:schemeClr val="tx1"/>
                </a:solidFill>
                <a:effectLst/>
                <a:latin typeface="+mn-lt"/>
                <a:ea typeface="+mn-ea"/>
                <a:cs typeface="+mn-cs"/>
              </a:rPr>
              <a:t>predicted rate of rapid HIV-1 production, one could</a:t>
            </a:r>
          </a:p>
          <a:p>
            <a:r>
              <a:rPr lang="en-US" sz="1200" kern="1200" dirty="0">
                <a:solidFill>
                  <a:schemeClr val="tx1"/>
                </a:solidFill>
                <a:effectLst/>
                <a:latin typeface="+mn-lt"/>
                <a:ea typeface="+mn-ea"/>
                <a:cs typeface="+mn-cs"/>
              </a:rPr>
              <a:t>mathematically show that during HIV-1 replication</a:t>
            </a:r>
          </a:p>
          <a:p>
            <a:r>
              <a:rPr lang="en-US" sz="1200" kern="1200" dirty="0">
                <a:solidFill>
                  <a:schemeClr val="tx1"/>
                </a:solidFill>
                <a:effectLst/>
                <a:latin typeface="+mn-lt"/>
                <a:ea typeface="+mn-ea"/>
                <a:cs typeface="+mn-cs"/>
              </a:rPr>
              <a:t>every single possible point mutation of the viral genome</a:t>
            </a:r>
          </a:p>
          <a:p>
            <a:r>
              <a:rPr lang="en-US" sz="1200" kern="1200" dirty="0">
                <a:solidFill>
                  <a:schemeClr val="tx1"/>
                </a:solidFill>
                <a:effectLst/>
                <a:latin typeface="+mn-lt"/>
                <a:ea typeface="+mn-ea"/>
                <a:cs typeface="+mn-cs"/>
              </a:rPr>
              <a:t>would be made hundreds or thousands of times each</a:t>
            </a:r>
          </a:p>
          <a:p>
            <a:r>
              <a:rPr lang="en-US" sz="1200" kern="1200" dirty="0">
                <a:solidFill>
                  <a:schemeClr val="tx1"/>
                </a:solidFill>
                <a:effectLst/>
                <a:latin typeface="+mn-lt"/>
                <a:ea typeface="+mn-ea"/>
                <a:cs typeface="+mn-cs"/>
              </a:rPr>
              <a:t>day21,23. So, modelling indicated that the virus could</a:t>
            </a:r>
          </a:p>
          <a:p>
            <a:r>
              <a:rPr lang="en-US" sz="1200" kern="1200" dirty="0">
                <a:solidFill>
                  <a:schemeClr val="tx1"/>
                </a:solidFill>
                <a:effectLst/>
                <a:latin typeface="+mn-lt"/>
                <a:ea typeface="+mn-ea"/>
                <a:cs typeface="+mn-cs"/>
              </a:rPr>
              <a:t>quickly become resistant to any single drug, particularly</a:t>
            </a:r>
          </a:p>
          <a:p>
            <a:r>
              <a:rPr lang="en-US" sz="1200" kern="1200" dirty="0">
                <a:solidFill>
                  <a:schemeClr val="tx1"/>
                </a:solidFill>
                <a:effectLst/>
                <a:latin typeface="+mn-lt"/>
                <a:ea typeface="+mn-ea"/>
                <a:cs typeface="+mn-cs"/>
              </a:rPr>
              <a:t>those that required one mutation to generate resistance.</a:t>
            </a:r>
          </a:p>
          <a:p>
            <a:endParaRPr lang="en-US"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31CF4575-6BF8-7DB9-CB58-EFCC7B5160FF}"/>
              </a:ext>
            </a:extLst>
          </p:cNvPr>
          <p:cNvSpPr>
            <a:spLocks noGrp="1"/>
          </p:cNvSpPr>
          <p:nvPr>
            <p:ph type="sldNum" sz="quarter" idx="5"/>
          </p:nvPr>
        </p:nvSpPr>
        <p:spPr/>
        <p:txBody>
          <a:bodyPr/>
          <a:lstStyle/>
          <a:p>
            <a:fld id="{0076FF36-49F1-5B48-A3C6-47D31A240BB3}" type="slidenum">
              <a:rPr lang="en-US" smtClean="0"/>
              <a:t>14</a:t>
            </a:fld>
            <a:endParaRPr lang="en-US"/>
          </a:p>
        </p:txBody>
      </p:sp>
    </p:spTree>
    <p:extLst>
      <p:ext uri="{BB962C8B-B14F-4D97-AF65-F5344CB8AC3E}">
        <p14:creationId xmlns:p14="http://schemas.microsoft.com/office/powerpoint/2010/main" val="94029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B1CF0-F1EB-4B5C-D957-70CA58B6AF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BC490-9725-D1B2-3229-787D5ACC9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A1DE53-E0F1-BA9C-CC8B-C7753580C579}"/>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If a patient with</a:t>
            </a:r>
          </a:p>
          <a:p>
            <a:r>
              <a:rPr lang="en-US" sz="1200" kern="1200" dirty="0">
                <a:solidFill>
                  <a:schemeClr val="tx1"/>
                </a:solidFill>
                <a:effectLst/>
                <a:latin typeface="+mn-lt"/>
                <a:ea typeface="+mn-ea"/>
                <a:cs typeface="+mn-cs"/>
              </a:rPr>
              <a:t>chronic HIV infection is repeatedly sampled and the</a:t>
            </a:r>
          </a:p>
          <a:p>
            <a:r>
              <a:rPr lang="en-US" sz="1200" kern="1200" dirty="0">
                <a:solidFill>
                  <a:schemeClr val="tx1"/>
                </a:solidFill>
                <a:effectLst/>
                <a:latin typeface="+mn-lt"/>
                <a:ea typeface="+mn-ea"/>
                <a:cs typeface="+mn-cs"/>
              </a:rPr>
              <a:t>viral load in plasma measured, the viral load generally</a:t>
            </a:r>
          </a:p>
          <a:p>
            <a:r>
              <a:rPr lang="en-US" sz="1200" kern="1200" dirty="0">
                <a:solidFill>
                  <a:schemeClr val="tx1"/>
                </a:solidFill>
                <a:effectLst/>
                <a:latin typeface="+mn-lt"/>
                <a:ea typeface="+mn-ea"/>
                <a:cs typeface="+mn-cs"/>
              </a:rPr>
              <a:t>remains unchanged. This suggested that the rate of HIV</a:t>
            </a:r>
          </a:p>
          <a:p>
            <a:r>
              <a:rPr lang="en-US" sz="1200" kern="1200" dirty="0">
                <a:solidFill>
                  <a:schemeClr val="tx1"/>
                </a:solidFill>
                <a:effectLst/>
                <a:latin typeface="+mn-lt"/>
                <a:ea typeface="+mn-ea"/>
                <a:cs typeface="+mn-cs"/>
              </a:rPr>
              <a:t>replication was very slow. During Phase I/II clinical trials of one of the first HIV-1 protease inhibitors, ritonavir, in</a:t>
            </a:r>
          </a:p>
          <a:p>
            <a:r>
              <a:rPr lang="en-US" sz="1200" kern="1200" dirty="0">
                <a:solidFill>
                  <a:schemeClr val="tx1"/>
                </a:solidFill>
                <a:effectLst/>
                <a:latin typeface="+mn-lt"/>
                <a:ea typeface="+mn-ea"/>
                <a:cs typeface="+mn-cs"/>
              </a:rPr>
              <a:t>chronic HIV patients (mean CD4 COUNT = 180), the</a:t>
            </a:r>
          </a:p>
          <a:p>
            <a:r>
              <a:rPr lang="en-US" sz="1200" kern="1200" dirty="0">
                <a:solidFill>
                  <a:schemeClr val="tx1"/>
                </a:solidFill>
                <a:effectLst/>
                <a:latin typeface="+mn-lt"/>
                <a:ea typeface="+mn-ea"/>
                <a:cs typeface="+mn-cs"/>
              </a:rPr>
              <a:t>plasma level of HIV-1 RNA was observed to drop by</a:t>
            </a:r>
          </a:p>
          <a:p>
            <a:r>
              <a:rPr lang="en-US" sz="1200" kern="1200" dirty="0">
                <a:solidFill>
                  <a:schemeClr val="tx1"/>
                </a:solidFill>
                <a:effectLst/>
                <a:latin typeface="+mn-lt"/>
                <a:ea typeface="+mn-ea"/>
                <a:cs typeface="+mn-cs"/>
              </a:rPr>
              <a:t>one to two orders of magnitude during the first 2 weeks</a:t>
            </a:r>
          </a:p>
          <a:p>
            <a:r>
              <a:rPr lang="en-US" sz="1200" kern="1200" dirty="0">
                <a:solidFill>
                  <a:schemeClr val="tx1"/>
                </a:solidFill>
                <a:effectLst/>
                <a:latin typeface="+mn-lt"/>
                <a:ea typeface="+mn-ea"/>
                <a:cs typeface="+mn-cs"/>
              </a:rPr>
              <a:t>of therapy18–20. Although this, as well as earlier </a:t>
            </a:r>
            <a:r>
              <a:rPr lang="en-US" sz="1200" kern="1200" dirty="0" err="1">
                <a:solidFill>
                  <a:schemeClr val="tx1"/>
                </a:solidFill>
                <a:effectLst/>
                <a:latin typeface="+mn-lt"/>
                <a:ea typeface="+mn-ea"/>
                <a:cs typeface="+mn-cs"/>
              </a:rPr>
              <a:t>observa</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indicated that the virus might be replicating</a:t>
            </a:r>
          </a:p>
          <a:p>
            <a:r>
              <a:rPr lang="en-US" sz="1200" kern="1200" dirty="0">
                <a:solidFill>
                  <a:schemeClr val="tx1"/>
                </a:solidFill>
                <a:effectLst/>
                <a:latin typeface="+mn-lt"/>
                <a:ea typeface="+mn-ea"/>
                <a:cs typeface="+mn-cs"/>
              </a:rPr>
              <a:t>rapidly, modelling the effects of drug therapy was able to</a:t>
            </a:r>
          </a:p>
          <a:p>
            <a:r>
              <a:rPr lang="en-US" sz="1200" kern="1200" dirty="0">
                <a:solidFill>
                  <a:schemeClr val="tx1"/>
                </a:solidFill>
                <a:effectLst/>
                <a:latin typeface="+mn-lt"/>
                <a:ea typeface="+mn-ea"/>
                <a:cs typeface="+mn-cs"/>
              </a:rPr>
              <a:t>quantify rates of virus production and loss, and </a:t>
            </a:r>
            <a:r>
              <a:rPr lang="en-US" sz="1200" kern="1200" dirty="0" err="1">
                <a:solidFill>
                  <a:schemeClr val="tx1"/>
                </a:solidFill>
                <a:effectLst/>
                <a:latin typeface="+mn-lt"/>
                <a:ea typeface="+mn-ea"/>
                <a:cs typeface="+mn-cs"/>
              </a:rPr>
              <a:t>indi</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two important points. First, HIV-1 is cleared from</a:t>
            </a:r>
          </a:p>
          <a:p>
            <a:r>
              <a:rPr lang="en-US" sz="1200" kern="1200" dirty="0">
                <a:solidFill>
                  <a:schemeClr val="tx1"/>
                </a:solidFill>
                <a:effectLst/>
                <a:latin typeface="+mn-lt"/>
                <a:ea typeface="+mn-ea"/>
                <a:cs typeface="+mn-cs"/>
              </a:rPr>
              <a:t>chronically infected patients at a rapid rate, with the</a:t>
            </a:r>
          </a:p>
          <a:p>
            <a:r>
              <a:rPr lang="en-US" sz="1200" kern="1200" dirty="0">
                <a:solidFill>
                  <a:schemeClr val="tx1"/>
                </a:solidFill>
                <a:effectLst/>
                <a:latin typeface="+mn-lt"/>
                <a:ea typeface="+mn-ea"/>
                <a:cs typeface="+mn-cs"/>
              </a:rPr>
              <a:t>half-life of the virus in plasma estimated in this case to</a:t>
            </a:r>
          </a:p>
          <a:p>
            <a:r>
              <a:rPr lang="en-US" sz="1200" kern="1200" dirty="0">
                <a:solidFill>
                  <a:schemeClr val="tx1"/>
                </a:solidFill>
                <a:effectLst/>
                <a:latin typeface="+mn-lt"/>
                <a:ea typeface="+mn-ea"/>
                <a:cs typeface="+mn-cs"/>
              </a:rPr>
              <a:t>be 6 hours or less20. Second, to maintain a constant (or</a:t>
            </a:r>
          </a:p>
          <a:p>
            <a:r>
              <a:rPr lang="en-US" sz="1200" kern="1200" dirty="0">
                <a:solidFill>
                  <a:schemeClr val="tx1"/>
                </a:solidFill>
                <a:effectLst/>
                <a:latin typeface="+mn-lt"/>
                <a:ea typeface="+mn-ea"/>
                <a:cs typeface="+mn-cs"/>
              </a:rPr>
              <a:t>steady-state) level of virus in the plasma before therapy</a:t>
            </a:r>
          </a:p>
          <a:p>
            <a:r>
              <a:rPr lang="en-US" sz="1200" kern="1200" dirty="0">
                <a:solidFill>
                  <a:schemeClr val="tx1"/>
                </a:solidFill>
                <a:effectLst/>
                <a:latin typeface="+mn-lt"/>
                <a:ea typeface="+mn-ea"/>
                <a:cs typeface="+mn-cs"/>
              </a:rPr>
              <a:t>required that HIV-1 be produced at a rapid rate in these</a:t>
            </a:r>
          </a:p>
          <a:p>
            <a:r>
              <a:rPr lang="en-US" sz="1200" kern="1200" dirty="0">
                <a:solidFill>
                  <a:schemeClr val="tx1"/>
                </a:solidFill>
                <a:effectLst/>
                <a:latin typeface="+mn-lt"/>
                <a:ea typeface="+mn-ea"/>
                <a:cs typeface="+mn-cs"/>
              </a:rPr>
              <a:t>patients, with, on average, at least 1010 virions being pro-</a:t>
            </a:r>
          </a:p>
          <a:p>
            <a:r>
              <a:rPr lang="en-US" sz="1200" kern="1200" dirty="0" err="1">
                <a:solidFill>
                  <a:schemeClr val="tx1"/>
                </a:solidFill>
                <a:effectLst/>
                <a:latin typeface="+mn-lt"/>
                <a:ea typeface="+mn-ea"/>
                <a:cs typeface="+mn-cs"/>
              </a:rPr>
              <a:t>duced</a:t>
            </a:r>
            <a:r>
              <a:rPr lang="en-US" sz="1200" kern="1200" dirty="0">
                <a:solidFill>
                  <a:schemeClr val="tx1"/>
                </a:solidFill>
                <a:effectLst/>
                <a:latin typeface="+mn-lt"/>
                <a:ea typeface="+mn-ea"/>
                <a:cs typeface="+mn-cs"/>
              </a:rPr>
              <a:t> daily20. The experimental observations and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titative</a:t>
            </a:r>
            <a:r>
              <a:rPr lang="en-US" sz="1200" kern="1200" dirty="0">
                <a:solidFill>
                  <a:schemeClr val="tx1"/>
                </a:solidFill>
                <a:effectLst/>
                <a:latin typeface="+mn-lt"/>
                <a:ea typeface="+mn-ea"/>
                <a:cs typeface="+mn-cs"/>
              </a:rPr>
              <a:t> estimates that followed strongly supported the</a:t>
            </a:r>
          </a:p>
          <a:p>
            <a:r>
              <a:rPr lang="en-US" sz="1200" kern="1200" dirty="0">
                <a:solidFill>
                  <a:schemeClr val="tx1"/>
                </a:solidFill>
                <a:effectLst/>
                <a:latin typeface="+mn-lt"/>
                <a:ea typeface="+mn-ea"/>
                <a:cs typeface="+mn-cs"/>
              </a:rPr>
              <a:t>idea that HIV-1 was a rapidly reproducing virus and one</a:t>
            </a:r>
          </a:p>
          <a:p>
            <a:r>
              <a:rPr lang="en-US" sz="1200" kern="1200" dirty="0">
                <a:solidFill>
                  <a:schemeClr val="tx1"/>
                </a:solidFill>
                <a:effectLst/>
                <a:latin typeface="+mn-lt"/>
                <a:ea typeface="+mn-ea"/>
                <a:cs typeface="+mn-cs"/>
              </a:rPr>
              <a:t>that could respond to therapy21,22. Furthermore, at the</a:t>
            </a:r>
          </a:p>
          <a:p>
            <a:r>
              <a:rPr lang="en-US" sz="1200" kern="1200" dirty="0">
                <a:solidFill>
                  <a:schemeClr val="tx1"/>
                </a:solidFill>
                <a:effectLst/>
                <a:latin typeface="+mn-lt"/>
                <a:ea typeface="+mn-ea"/>
                <a:cs typeface="+mn-cs"/>
              </a:rPr>
              <a:t>predicted rate of rapid HIV-1 production, one could</a:t>
            </a:r>
          </a:p>
          <a:p>
            <a:r>
              <a:rPr lang="en-US" sz="1200" kern="1200" dirty="0">
                <a:solidFill>
                  <a:schemeClr val="tx1"/>
                </a:solidFill>
                <a:effectLst/>
                <a:latin typeface="+mn-lt"/>
                <a:ea typeface="+mn-ea"/>
                <a:cs typeface="+mn-cs"/>
              </a:rPr>
              <a:t>mathematically show that during HIV-1 replication</a:t>
            </a:r>
          </a:p>
          <a:p>
            <a:r>
              <a:rPr lang="en-US" sz="1200" kern="1200" dirty="0">
                <a:solidFill>
                  <a:schemeClr val="tx1"/>
                </a:solidFill>
                <a:effectLst/>
                <a:latin typeface="+mn-lt"/>
                <a:ea typeface="+mn-ea"/>
                <a:cs typeface="+mn-cs"/>
              </a:rPr>
              <a:t>every single possible point mutation of the viral genome</a:t>
            </a:r>
          </a:p>
          <a:p>
            <a:r>
              <a:rPr lang="en-US" sz="1200" kern="1200" dirty="0">
                <a:solidFill>
                  <a:schemeClr val="tx1"/>
                </a:solidFill>
                <a:effectLst/>
                <a:latin typeface="+mn-lt"/>
                <a:ea typeface="+mn-ea"/>
                <a:cs typeface="+mn-cs"/>
              </a:rPr>
              <a:t>would be made hundreds or thousands of times each</a:t>
            </a:r>
          </a:p>
          <a:p>
            <a:r>
              <a:rPr lang="en-US" sz="1200" kern="1200" dirty="0">
                <a:solidFill>
                  <a:schemeClr val="tx1"/>
                </a:solidFill>
                <a:effectLst/>
                <a:latin typeface="+mn-lt"/>
                <a:ea typeface="+mn-ea"/>
                <a:cs typeface="+mn-cs"/>
              </a:rPr>
              <a:t>day21,23. So, modelling indicated that the virus could</a:t>
            </a:r>
          </a:p>
          <a:p>
            <a:r>
              <a:rPr lang="en-US" sz="1200" kern="1200" dirty="0">
                <a:solidFill>
                  <a:schemeClr val="tx1"/>
                </a:solidFill>
                <a:effectLst/>
                <a:latin typeface="+mn-lt"/>
                <a:ea typeface="+mn-ea"/>
                <a:cs typeface="+mn-cs"/>
              </a:rPr>
              <a:t>quickly become resistant to any single drug, particularly</a:t>
            </a:r>
          </a:p>
          <a:p>
            <a:r>
              <a:rPr lang="en-US" sz="1200" kern="1200" dirty="0">
                <a:solidFill>
                  <a:schemeClr val="tx1"/>
                </a:solidFill>
                <a:effectLst/>
                <a:latin typeface="+mn-lt"/>
                <a:ea typeface="+mn-ea"/>
                <a:cs typeface="+mn-cs"/>
              </a:rPr>
              <a:t>those that required one mutation to generate resistance.</a:t>
            </a:r>
          </a:p>
          <a:p>
            <a:endParaRPr lang="en-US"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E6F24F69-3E59-0A96-B981-9EC9DB6B6A53}"/>
              </a:ext>
            </a:extLst>
          </p:cNvPr>
          <p:cNvSpPr>
            <a:spLocks noGrp="1"/>
          </p:cNvSpPr>
          <p:nvPr>
            <p:ph type="sldNum" sz="quarter" idx="5"/>
          </p:nvPr>
        </p:nvSpPr>
        <p:spPr/>
        <p:txBody>
          <a:bodyPr/>
          <a:lstStyle/>
          <a:p>
            <a:fld id="{0076FF36-49F1-5B48-A3C6-47D31A240BB3}" type="slidenum">
              <a:rPr lang="en-US" smtClean="0"/>
              <a:t>15</a:t>
            </a:fld>
            <a:endParaRPr lang="en-US"/>
          </a:p>
        </p:txBody>
      </p:sp>
    </p:spTree>
    <p:extLst>
      <p:ext uri="{BB962C8B-B14F-4D97-AF65-F5344CB8AC3E}">
        <p14:creationId xmlns:p14="http://schemas.microsoft.com/office/powerpoint/2010/main" val="3377404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Cited by &gt; 5000 since 2016!</a:t>
            </a:r>
          </a:p>
        </p:txBody>
      </p:sp>
      <p:sp>
        <p:nvSpPr>
          <p:cNvPr id="4" name="Slide Number Placeholder 3"/>
          <p:cNvSpPr>
            <a:spLocks noGrp="1"/>
          </p:cNvSpPr>
          <p:nvPr>
            <p:ph type="sldNum" sz="quarter" idx="5"/>
          </p:nvPr>
        </p:nvSpPr>
        <p:spPr/>
        <p:txBody>
          <a:bodyPr/>
          <a:lstStyle/>
          <a:p>
            <a:fld id="{0076FF36-49F1-5B48-A3C6-47D31A240BB3}" type="slidenum">
              <a:rPr lang="en-US" smtClean="0"/>
              <a:t>16</a:t>
            </a:fld>
            <a:endParaRPr lang="en-US"/>
          </a:p>
        </p:txBody>
      </p:sp>
    </p:spTree>
    <p:extLst>
      <p:ext uri="{BB962C8B-B14F-4D97-AF65-F5344CB8AC3E}">
        <p14:creationId xmlns:p14="http://schemas.microsoft.com/office/powerpoint/2010/main" val="1357176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50DA-C6A9-3677-831C-8FD8424212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895AF-F0A6-7DEF-CDFB-76C2FF36D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2178D-861C-4CE8-DBC9-585EEFCA967E}"/>
              </a:ext>
            </a:extLst>
          </p:cNvPr>
          <p:cNvSpPr>
            <a:spLocks noGrp="1"/>
          </p:cNvSpPr>
          <p:nvPr>
            <p:ph type="body" idx="1"/>
          </p:nvPr>
        </p:nvSpPr>
        <p:spPr/>
        <p:txBody>
          <a:bodyPr/>
          <a:lstStyle/>
          <a:p>
            <a:r>
              <a:rPr lang="en-US" dirty="0"/>
              <a:t>Cited by &gt; 5000 since 2016!</a:t>
            </a:r>
          </a:p>
        </p:txBody>
      </p:sp>
      <p:sp>
        <p:nvSpPr>
          <p:cNvPr id="4" name="Slide Number Placeholder 3">
            <a:extLst>
              <a:ext uri="{FF2B5EF4-FFF2-40B4-BE49-F238E27FC236}">
                <a16:creationId xmlns:a16="http://schemas.microsoft.com/office/drawing/2014/main" id="{502C520C-6489-0492-1FE7-01AF4E36D08F}"/>
              </a:ext>
            </a:extLst>
          </p:cNvPr>
          <p:cNvSpPr>
            <a:spLocks noGrp="1"/>
          </p:cNvSpPr>
          <p:nvPr>
            <p:ph type="sldNum" sz="quarter" idx="5"/>
          </p:nvPr>
        </p:nvSpPr>
        <p:spPr/>
        <p:txBody>
          <a:bodyPr/>
          <a:lstStyle/>
          <a:p>
            <a:fld id="{0076FF36-49F1-5B48-A3C6-47D31A240BB3}" type="slidenum">
              <a:rPr lang="en-US" smtClean="0"/>
              <a:t>17</a:t>
            </a:fld>
            <a:endParaRPr lang="en-US"/>
          </a:p>
        </p:txBody>
      </p:sp>
    </p:spTree>
    <p:extLst>
      <p:ext uri="{BB962C8B-B14F-4D97-AF65-F5344CB8AC3E}">
        <p14:creationId xmlns:p14="http://schemas.microsoft.com/office/powerpoint/2010/main" val="3937404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09F0D-11BD-5703-D087-D0DD98857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EB0BD-A923-B9D8-49D3-2031C3D43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BCBF5-C725-3745-B102-F9F69642F8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6FFDB6-59D6-D5FD-72BE-35FBE85C2713}"/>
              </a:ext>
            </a:extLst>
          </p:cNvPr>
          <p:cNvSpPr>
            <a:spLocks noGrp="1"/>
          </p:cNvSpPr>
          <p:nvPr>
            <p:ph type="sldNum" sz="quarter" idx="5"/>
          </p:nvPr>
        </p:nvSpPr>
        <p:spPr/>
        <p:txBody>
          <a:bodyPr/>
          <a:lstStyle/>
          <a:p>
            <a:fld id="{0076FF36-49F1-5B48-A3C6-47D31A240BB3}" type="slidenum">
              <a:rPr lang="en-US" smtClean="0"/>
              <a:t>3</a:t>
            </a:fld>
            <a:endParaRPr lang="en-US"/>
          </a:p>
        </p:txBody>
      </p:sp>
    </p:spTree>
    <p:extLst>
      <p:ext uri="{BB962C8B-B14F-4D97-AF65-F5344CB8AC3E}">
        <p14:creationId xmlns:p14="http://schemas.microsoft.com/office/powerpoint/2010/main" val="1309787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C5F5B-0873-3920-A503-B4C81514A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540DF-AA71-253C-2494-3FFF8261C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9C02D1-DAAF-05DE-566D-CFE41DDCF5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EEF9EA-D3E1-312E-D594-4A73E831D150}"/>
              </a:ext>
            </a:extLst>
          </p:cNvPr>
          <p:cNvSpPr>
            <a:spLocks noGrp="1"/>
          </p:cNvSpPr>
          <p:nvPr>
            <p:ph type="sldNum" sz="quarter" idx="5"/>
          </p:nvPr>
        </p:nvSpPr>
        <p:spPr/>
        <p:txBody>
          <a:bodyPr/>
          <a:lstStyle/>
          <a:p>
            <a:fld id="{0076FF36-49F1-5B48-A3C6-47D31A240BB3}" type="slidenum">
              <a:rPr lang="en-US" smtClean="0"/>
              <a:t>4</a:t>
            </a:fld>
            <a:endParaRPr lang="en-US"/>
          </a:p>
        </p:txBody>
      </p:sp>
    </p:spTree>
    <p:extLst>
      <p:ext uri="{BB962C8B-B14F-4D97-AF65-F5344CB8AC3E}">
        <p14:creationId xmlns:p14="http://schemas.microsoft.com/office/powerpoint/2010/main" val="2924693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DD201-7AD8-CE68-31D6-71B20CAE8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18C97-D758-02B2-60BE-123D317DB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FA7F4-A5F7-5F11-D400-87DA39476C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94E2EC-9F26-9055-4AD8-DFB41AB244D4}"/>
              </a:ext>
            </a:extLst>
          </p:cNvPr>
          <p:cNvSpPr>
            <a:spLocks noGrp="1"/>
          </p:cNvSpPr>
          <p:nvPr>
            <p:ph type="sldNum" sz="quarter" idx="5"/>
          </p:nvPr>
        </p:nvSpPr>
        <p:spPr/>
        <p:txBody>
          <a:bodyPr/>
          <a:lstStyle/>
          <a:p>
            <a:fld id="{0076FF36-49F1-5B48-A3C6-47D31A240BB3}" type="slidenum">
              <a:rPr lang="en-US" smtClean="0"/>
              <a:t>5</a:t>
            </a:fld>
            <a:endParaRPr lang="en-US"/>
          </a:p>
        </p:txBody>
      </p:sp>
    </p:spTree>
    <p:extLst>
      <p:ext uri="{BB962C8B-B14F-4D97-AF65-F5344CB8AC3E}">
        <p14:creationId xmlns:p14="http://schemas.microsoft.com/office/powerpoint/2010/main" val="416443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 is also a dynamical model, though you can’t see it here. </a:t>
            </a:r>
          </a:p>
        </p:txBody>
      </p:sp>
      <p:sp>
        <p:nvSpPr>
          <p:cNvPr id="4" name="Slide Number Placeholder 3"/>
          <p:cNvSpPr>
            <a:spLocks noGrp="1"/>
          </p:cNvSpPr>
          <p:nvPr>
            <p:ph type="sldNum" sz="quarter" idx="5"/>
          </p:nvPr>
        </p:nvSpPr>
        <p:spPr/>
        <p:txBody>
          <a:bodyPr/>
          <a:lstStyle/>
          <a:p>
            <a:fld id="{0076FF36-49F1-5B48-A3C6-47D31A240BB3}" type="slidenum">
              <a:rPr lang="en-US" smtClean="0"/>
              <a:t>7</a:t>
            </a:fld>
            <a:endParaRPr lang="en-US"/>
          </a:p>
        </p:txBody>
      </p:sp>
    </p:spTree>
    <p:extLst>
      <p:ext uri="{BB962C8B-B14F-4D97-AF65-F5344CB8AC3E}">
        <p14:creationId xmlns:p14="http://schemas.microsoft.com/office/powerpoint/2010/main" val="3461872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b="1" dirty="0"/>
              <a:t>Background:</a:t>
            </a:r>
            <a:r>
              <a:rPr lang="en-US" sz="1200" dirty="0"/>
              <a:t> Michaelis and Menten sought to explain the dependence of the rate of product formation on substrate concentration in enzymatic reactions. They considered a simplified reaction scheme and derived a formula that fit well to the experimental data…. </a:t>
            </a:r>
          </a:p>
          <a:p>
            <a:endParaRPr lang="en-US" dirty="0"/>
          </a:p>
        </p:txBody>
      </p:sp>
      <p:sp>
        <p:nvSpPr>
          <p:cNvPr id="4" name="Slide Number Placeholder 3"/>
          <p:cNvSpPr>
            <a:spLocks noGrp="1"/>
          </p:cNvSpPr>
          <p:nvPr>
            <p:ph type="sldNum" sz="quarter" idx="5"/>
          </p:nvPr>
        </p:nvSpPr>
        <p:spPr/>
        <p:txBody>
          <a:bodyPr/>
          <a:lstStyle/>
          <a:p>
            <a:fld id="{0076FF36-49F1-5B48-A3C6-47D31A240BB3}" type="slidenum">
              <a:rPr lang="en-US" smtClean="0"/>
              <a:t>8</a:t>
            </a:fld>
            <a:endParaRPr lang="en-US"/>
          </a:p>
        </p:txBody>
      </p:sp>
    </p:spTree>
    <p:extLst>
      <p:ext uri="{BB962C8B-B14F-4D97-AF65-F5344CB8AC3E}">
        <p14:creationId xmlns:p14="http://schemas.microsoft.com/office/powerpoint/2010/main" val="238443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idea to the cat quote…</a:t>
            </a:r>
          </a:p>
        </p:txBody>
      </p:sp>
      <p:sp>
        <p:nvSpPr>
          <p:cNvPr id="4" name="Slide Number Placeholder 3"/>
          <p:cNvSpPr>
            <a:spLocks noGrp="1"/>
          </p:cNvSpPr>
          <p:nvPr>
            <p:ph type="sldNum" sz="quarter" idx="5"/>
          </p:nvPr>
        </p:nvSpPr>
        <p:spPr/>
        <p:txBody>
          <a:bodyPr/>
          <a:lstStyle/>
          <a:p>
            <a:fld id="{0076FF36-49F1-5B48-A3C6-47D31A240BB3}" type="slidenum">
              <a:rPr lang="en-US" smtClean="0"/>
              <a:t>11</a:t>
            </a:fld>
            <a:endParaRPr lang="en-US"/>
          </a:p>
        </p:txBody>
      </p:sp>
    </p:spTree>
    <p:extLst>
      <p:ext uri="{BB962C8B-B14F-4D97-AF65-F5344CB8AC3E}">
        <p14:creationId xmlns:p14="http://schemas.microsoft.com/office/powerpoint/2010/main" val="281158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 patient with</a:t>
            </a:r>
          </a:p>
          <a:p>
            <a:r>
              <a:rPr lang="en-US" sz="1200" kern="1200" dirty="0">
                <a:solidFill>
                  <a:schemeClr val="tx1"/>
                </a:solidFill>
                <a:effectLst/>
                <a:latin typeface="+mn-lt"/>
                <a:ea typeface="+mn-ea"/>
                <a:cs typeface="+mn-cs"/>
              </a:rPr>
              <a:t>chronic HIV infection is repeatedly sampled and the</a:t>
            </a:r>
          </a:p>
          <a:p>
            <a:r>
              <a:rPr lang="en-US" sz="1200" kern="1200" dirty="0">
                <a:solidFill>
                  <a:schemeClr val="tx1"/>
                </a:solidFill>
                <a:effectLst/>
                <a:latin typeface="+mn-lt"/>
                <a:ea typeface="+mn-ea"/>
                <a:cs typeface="+mn-cs"/>
              </a:rPr>
              <a:t>viral load in plasma measured, the viral load generally</a:t>
            </a:r>
          </a:p>
          <a:p>
            <a:r>
              <a:rPr lang="en-US" sz="1200" kern="1200" dirty="0">
                <a:solidFill>
                  <a:schemeClr val="tx1"/>
                </a:solidFill>
                <a:effectLst/>
                <a:latin typeface="+mn-lt"/>
                <a:ea typeface="+mn-ea"/>
                <a:cs typeface="+mn-cs"/>
              </a:rPr>
              <a:t>remains unchanged. This suggested that the rate of HIV</a:t>
            </a:r>
          </a:p>
          <a:p>
            <a:r>
              <a:rPr lang="en-US" sz="1200" kern="1200" dirty="0">
                <a:solidFill>
                  <a:schemeClr val="tx1"/>
                </a:solidFill>
                <a:effectLst/>
                <a:latin typeface="+mn-lt"/>
                <a:ea typeface="+mn-ea"/>
                <a:cs typeface="+mn-cs"/>
              </a:rPr>
              <a:t>replication was very slow. During Phase I/II clinical trials of one of the first HIV-1 protease inhibitors, ritonavir, in</a:t>
            </a:r>
          </a:p>
          <a:p>
            <a:r>
              <a:rPr lang="en-US" sz="1200" kern="1200" dirty="0">
                <a:solidFill>
                  <a:schemeClr val="tx1"/>
                </a:solidFill>
                <a:effectLst/>
                <a:latin typeface="+mn-lt"/>
                <a:ea typeface="+mn-ea"/>
                <a:cs typeface="+mn-cs"/>
              </a:rPr>
              <a:t>chronic HIV patients (mean CD4 COUNT = 180), the</a:t>
            </a:r>
          </a:p>
          <a:p>
            <a:r>
              <a:rPr lang="en-US" sz="1200" kern="1200" dirty="0">
                <a:solidFill>
                  <a:schemeClr val="tx1"/>
                </a:solidFill>
                <a:effectLst/>
                <a:latin typeface="+mn-lt"/>
                <a:ea typeface="+mn-ea"/>
                <a:cs typeface="+mn-cs"/>
              </a:rPr>
              <a:t>plasma level of HIV-1 RNA was observed to drop by</a:t>
            </a:r>
          </a:p>
          <a:p>
            <a:r>
              <a:rPr lang="en-US" sz="1200" kern="1200" dirty="0">
                <a:solidFill>
                  <a:schemeClr val="tx1"/>
                </a:solidFill>
                <a:effectLst/>
                <a:latin typeface="+mn-lt"/>
                <a:ea typeface="+mn-ea"/>
                <a:cs typeface="+mn-cs"/>
              </a:rPr>
              <a:t>one to two orders of magnitude during the first 2 weeks</a:t>
            </a:r>
          </a:p>
          <a:p>
            <a:r>
              <a:rPr lang="en-US" sz="1200" kern="1200" dirty="0">
                <a:solidFill>
                  <a:schemeClr val="tx1"/>
                </a:solidFill>
                <a:effectLst/>
                <a:latin typeface="+mn-lt"/>
                <a:ea typeface="+mn-ea"/>
                <a:cs typeface="+mn-cs"/>
              </a:rPr>
              <a:t>of therapy18–20. Although this, as well as earlier </a:t>
            </a:r>
            <a:r>
              <a:rPr lang="en-US" sz="1200" kern="1200" dirty="0" err="1">
                <a:solidFill>
                  <a:schemeClr val="tx1"/>
                </a:solidFill>
                <a:effectLst/>
                <a:latin typeface="+mn-lt"/>
                <a:ea typeface="+mn-ea"/>
                <a:cs typeface="+mn-cs"/>
              </a:rPr>
              <a:t>observa</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indicated that the virus might be replicating</a:t>
            </a:r>
          </a:p>
          <a:p>
            <a:r>
              <a:rPr lang="en-US" sz="1200" kern="1200" dirty="0">
                <a:solidFill>
                  <a:schemeClr val="tx1"/>
                </a:solidFill>
                <a:effectLst/>
                <a:latin typeface="+mn-lt"/>
                <a:ea typeface="+mn-ea"/>
                <a:cs typeface="+mn-cs"/>
              </a:rPr>
              <a:t>rapidly, modelling the effects of drug therapy was able to</a:t>
            </a:r>
          </a:p>
          <a:p>
            <a:r>
              <a:rPr lang="en-US" sz="1200" kern="1200" dirty="0">
                <a:solidFill>
                  <a:schemeClr val="tx1"/>
                </a:solidFill>
                <a:effectLst/>
                <a:latin typeface="+mn-lt"/>
                <a:ea typeface="+mn-ea"/>
                <a:cs typeface="+mn-cs"/>
              </a:rPr>
              <a:t>quantify rates of virus production and loss, and </a:t>
            </a:r>
            <a:r>
              <a:rPr lang="en-US" sz="1200" kern="1200" dirty="0" err="1">
                <a:solidFill>
                  <a:schemeClr val="tx1"/>
                </a:solidFill>
                <a:effectLst/>
                <a:latin typeface="+mn-lt"/>
                <a:ea typeface="+mn-ea"/>
                <a:cs typeface="+mn-cs"/>
              </a:rPr>
              <a:t>indi</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two important points. First, HIV-1 is cleared from</a:t>
            </a:r>
          </a:p>
          <a:p>
            <a:r>
              <a:rPr lang="en-US" sz="1200" kern="1200" dirty="0">
                <a:solidFill>
                  <a:schemeClr val="tx1"/>
                </a:solidFill>
                <a:effectLst/>
                <a:latin typeface="+mn-lt"/>
                <a:ea typeface="+mn-ea"/>
                <a:cs typeface="+mn-cs"/>
              </a:rPr>
              <a:t>chronically infected patients at a rapid rate, with the</a:t>
            </a:r>
          </a:p>
          <a:p>
            <a:r>
              <a:rPr lang="en-US" sz="1200" kern="1200" dirty="0">
                <a:solidFill>
                  <a:schemeClr val="tx1"/>
                </a:solidFill>
                <a:effectLst/>
                <a:latin typeface="+mn-lt"/>
                <a:ea typeface="+mn-ea"/>
                <a:cs typeface="+mn-cs"/>
              </a:rPr>
              <a:t>half-life of the virus in plasma estimated in this case to</a:t>
            </a:r>
          </a:p>
          <a:p>
            <a:r>
              <a:rPr lang="en-US" sz="1200" kern="1200" dirty="0">
                <a:solidFill>
                  <a:schemeClr val="tx1"/>
                </a:solidFill>
                <a:effectLst/>
                <a:latin typeface="+mn-lt"/>
                <a:ea typeface="+mn-ea"/>
                <a:cs typeface="+mn-cs"/>
              </a:rPr>
              <a:t>be 6 hours or less20. Second, to maintain a constant (or</a:t>
            </a:r>
          </a:p>
          <a:p>
            <a:r>
              <a:rPr lang="en-US" sz="1200" kern="1200" dirty="0">
                <a:solidFill>
                  <a:schemeClr val="tx1"/>
                </a:solidFill>
                <a:effectLst/>
                <a:latin typeface="+mn-lt"/>
                <a:ea typeface="+mn-ea"/>
                <a:cs typeface="+mn-cs"/>
              </a:rPr>
              <a:t>steady-state) level of virus in the plasma before therapy</a:t>
            </a:r>
          </a:p>
          <a:p>
            <a:r>
              <a:rPr lang="en-US" sz="1200" kern="1200" dirty="0">
                <a:solidFill>
                  <a:schemeClr val="tx1"/>
                </a:solidFill>
                <a:effectLst/>
                <a:latin typeface="+mn-lt"/>
                <a:ea typeface="+mn-ea"/>
                <a:cs typeface="+mn-cs"/>
              </a:rPr>
              <a:t>required that HIV-1 be produced at a rapid rate in these</a:t>
            </a:r>
          </a:p>
          <a:p>
            <a:r>
              <a:rPr lang="en-US" sz="1200" kern="1200" dirty="0">
                <a:solidFill>
                  <a:schemeClr val="tx1"/>
                </a:solidFill>
                <a:effectLst/>
                <a:latin typeface="+mn-lt"/>
                <a:ea typeface="+mn-ea"/>
                <a:cs typeface="+mn-cs"/>
              </a:rPr>
              <a:t>patients, with, on average, at least 1010 virions being pro-</a:t>
            </a:r>
          </a:p>
          <a:p>
            <a:r>
              <a:rPr lang="en-US" sz="1200" kern="1200" dirty="0" err="1">
                <a:solidFill>
                  <a:schemeClr val="tx1"/>
                </a:solidFill>
                <a:effectLst/>
                <a:latin typeface="+mn-lt"/>
                <a:ea typeface="+mn-ea"/>
                <a:cs typeface="+mn-cs"/>
              </a:rPr>
              <a:t>duced</a:t>
            </a:r>
            <a:r>
              <a:rPr lang="en-US" sz="1200" kern="1200" dirty="0">
                <a:solidFill>
                  <a:schemeClr val="tx1"/>
                </a:solidFill>
                <a:effectLst/>
                <a:latin typeface="+mn-lt"/>
                <a:ea typeface="+mn-ea"/>
                <a:cs typeface="+mn-cs"/>
              </a:rPr>
              <a:t> daily20. The experimental observations and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titative</a:t>
            </a:r>
            <a:r>
              <a:rPr lang="en-US" sz="1200" kern="1200" dirty="0">
                <a:solidFill>
                  <a:schemeClr val="tx1"/>
                </a:solidFill>
                <a:effectLst/>
                <a:latin typeface="+mn-lt"/>
                <a:ea typeface="+mn-ea"/>
                <a:cs typeface="+mn-cs"/>
              </a:rPr>
              <a:t> estimates that followed strongly supported the</a:t>
            </a:r>
          </a:p>
          <a:p>
            <a:r>
              <a:rPr lang="en-US" sz="1200" kern="1200" dirty="0">
                <a:solidFill>
                  <a:schemeClr val="tx1"/>
                </a:solidFill>
                <a:effectLst/>
                <a:latin typeface="+mn-lt"/>
                <a:ea typeface="+mn-ea"/>
                <a:cs typeface="+mn-cs"/>
              </a:rPr>
              <a:t>idea that HIV-1 was a rapidly reproducing virus and one</a:t>
            </a:r>
          </a:p>
          <a:p>
            <a:r>
              <a:rPr lang="en-US" sz="1200" kern="1200" dirty="0">
                <a:solidFill>
                  <a:schemeClr val="tx1"/>
                </a:solidFill>
                <a:effectLst/>
                <a:latin typeface="+mn-lt"/>
                <a:ea typeface="+mn-ea"/>
                <a:cs typeface="+mn-cs"/>
              </a:rPr>
              <a:t>that could respond to therapy21,22. Furthermore, at the</a:t>
            </a:r>
          </a:p>
          <a:p>
            <a:r>
              <a:rPr lang="en-US" sz="1200" kern="1200" dirty="0">
                <a:solidFill>
                  <a:schemeClr val="tx1"/>
                </a:solidFill>
                <a:effectLst/>
                <a:latin typeface="+mn-lt"/>
                <a:ea typeface="+mn-ea"/>
                <a:cs typeface="+mn-cs"/>
              </a:rPr>
              <a:t>predicted rate of rapid HIV-1 production, one could</a:t>
            </a:r>
          </a:p>
          <a:p>
            <a:r>
              <a:rPr lang="en-US" sz="1200" kern="1200" dirty="0">
                <a:solidFill>
                  <a:schemeClr val="tx1"/>
                </a:solidFill>
                <a:effectLst/>
                <a:latin typeface="+mn-lt"/>
                <a:ea typeface="+mn-ea"/>
                <a:cs typeface="+mn-cs"/>
              </a:rPr>
              <a:t>mathematically show that during HIV-1 replication</a:t>
            </a:r>
          </a:p>
          <a:p>
            <a:r>
              <a:rPr lang="en-US" sz="1200" kern="1200" dirty="0">
                <a:solidFill>
                  <a:schemeClr val="tx1"/>
                </a:solidFill>
                <a:effectLst/>
                <a:latin typeface="+mn-lt"/>
                <a:ea typeface="+mn-ea"/>
                <a:cs typeface="+mn-cs"/>
              </a:rPr>
              <a:t>every single possible point mutation of the viral genome</a:t>
            </a:r>
          </a:p>
          <a:p>
            <a:r>
              <a:rPr lang="en-US" sz="1200" kern="1200" dirty="0">
                <a:solidFill>
                  <a:schemeClr val="tx1"/>
                </a:solidFill>
                <a:effectLst/>
                <a:latin typeface="+mn-lt"/>
                <a:ea typeface="+mn-ea"/>
                <a:cs typeface="+mn-cs"/>
              </a:rPr>
              <a:t>would be made hundreds or thousands of times each</a:t>
            </a:r>
          </a:p>
          <a:p>
            <a:r>
              <a:rPr lang="en-US" sz="1200" kern="1200" dirty="0">
                <a:solidFill>
                  <a:schemeClr val="tx1"/>
                </a:solidFill>
                <a:effectLst/>
                <a:latin typeface="+mn-lt"/>
                <a:ea typeface="+mn-ea"/>
                <a:cs typeface="+mn-cs"/>
              </a:rPr>
              <a:t>day21,23. So, modelling indicated that the virus could</a:t>
            </a:r>
          </a:p>
          <a:p>
            <a:r>
              <a:rPr lang="en-US" sz="1200" kern="1200" dirty="0">
                <a:solidFill>
                  <a:schemeClr val="tx1"/>
                </a:solidFill>
                <a:effectLst/>
                <a:latin typeface="+mn-lt"/>
                <a:ea typeface="+mn-ea"/>
                <a:cs typeface="+mn-cs"/>
              </a:rPr>
              <a:t>quickly become resistant to any single drug, particularly</a:t>
            </a:r>
          </a:p>
          <a:p>
            <a:r>
              <a:rPr lang="en-US" sz="1200" kern="1200" dirty="0">
                <a:solidFill>
                  <a:schemeClr val="tx1"/>
                </a:solidFill>
                <a:effectLst/>
                <a:latin typeface="+mn-lt"/>
                <a:ea typeface="+mn-ea"/>
                <a:cs typeface="+mn-cs"/>
              </a:rPr>
              <a:t>those that required one mutation to generate resistance.</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076FF36-49F1-5B48-A3C6-47D31A240BB3}" type="slidenum">
              <a:rPr lang="en-US" smtClean="0"/>
              <a:t>12</a:t>
            </a:fld>
            <a:endParaRPr lang="en-US"/>
          </a:p>
        </p:txBody>
      </p:sp>
    </p:spTree>
    <p:extLst>
      <p:ext uri="{BB962C8B-B14F-4D97-AF65-F5344CB8AC3E}">
        <p14:creationId xmlns:p14="http://schemas.microsoft.com/office/powerpoint/2010/main" val="159372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79234-014F-AC22-2AE9-21C652F84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19132-ECB8-AF73-CB6D-5922A9272F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D9A32-E0D6-7EDB-5BF7-0E64B9101BB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If a patient with</a:t>
            </a:r>
          </a:p>
          <a:p>
            <a:r>
              <a:rPr lang="en-US" sz="1200" kern="1200" dirty="0">
                <a:solidFill>
                  <a:schemeClr val="tx1"/>
                </a:solidFill>
                <a:effectLst/>
                <a:latin typeface="+mn-lt"/>
                <a:ea typeface="+mn-ea"/>
                <a:cs typeface="+mn-cs"/>
              </a:rPr>
              <a:t>chronic HIV infection is repeatedly sampled and the</a:t>
            </a:r>
          </a:p>
          <a:p>
            <a:r>
              <a:rPr lang="en-US" sz="1200" kern="1200" dirty="0">
                <a:solidFill>
                  <a:schemeClr val="tx1"/>
                </a:solidFill>
                <a:effectLst/>
                <a:latin typeface="+mn-lt"/>
                <a:ea typeface="+mn-ea"/>
                <a:cs typeface="+mn-cs"/>
              </a:rPr>
              <a:t>viral load in plasma measured, the viral load generally</a:t>
            </a:r>
          </a:p>
          <a:p>
            <a:r>
              <a:rPr lang="en-US" sz="1200" kern="1200" dirty="0">
                <a:solidFill>
                  <a:schemeClr val="tx1"/>
                </a:solidFill>
                <a:effectLst/>
                <a:latin typeface="+mn-lt"/>
                <a:ea typeface="+mn-ea"/>
                <a:cs typeface="+mn-cs"/>
              </a:rPr>
              <a:t>remains unchanged. This suggested that the rate of HIV</a:t>
            </a:r>
          </a:p>
          <a:p>
            <a:r>
              <a:rPr lang="en-US" sz="1200" kern="1200" dirty="0">
                <a:solidFill>
                  <a:schemeClr val="tx1"/>
                </a:solidFill>
                <a:effectLst/>
                <a:latin typeface="+mn-lt"/>
                <a:ea typeface="+mn-ea"/>
                <a:cs typeface="+mn-cs"/>
              </a:rPr>
              <a:t>replication was very slow. During Phase I/II clinical trials of one of the first HIV-1 protease inhibitors, ritonavir, in</a:t>
            </a:r>
          </a:p>
          <a:p>
            <a:r>
              <a:rPr lang="en-US" sz="1200" kern="1200" dirty="0">
                <a:solidFill>
                  <a:schemeClr val="tx1"/>
                </a:solidFill>
                <a:effectLst/>
                <a:latin typeface="+mn-lt"/>
                <a:ea typeface="+mn-ea"/>
                <a:cs typeface="+mn-cs"/>
              </a:rPr>
              <a:t>chronic HIV patients (mean CD4 COUNT = 180), the</a:t>
            </a:r>
          </a:p>
          <a:p>
            <a:r>
              <a:rPr lang="en-US" sz="1200" kern="1200" dirty="0">
                <a:solidFill>
                  <a:schemeClr val="tx1"/>
                </a:solidFill>
                <a:effectLst/>
                <a:latin typeface="+mn-lt"/>
                <a:ea typeface="+mn-ea"/>
                <a:cs typeface="+mn-cs"/>
              </a:rPr>
              <a:t>plasma level of HIV-1 RNA was observed to drop by</a:t>
            </a:r>
          </a:p>
          <a:p>
            <a:r>
              <a:rPr lang="en-US" sz="1200" kern="1200" dirty="0">
                <a:solidFill>
                  <a:schemeClr val="tx1"/>
                </a:solidFill>
                <a:effectLst/>
                <a:latin typeface="+mn-lt"/>
                <a:ea typeface="+mn-ea"/>
                <a:cs typeface="+mn-cs"/>
              </a:rPr>
              <a:t>one to two orders of magnitude during the first 2 weeks</a:t>
            </a:r>
          </a:p>
          <a:p>
            <a:r>
              <a:rPr lang="en-US" sz="1200" kern="1200" dirty="0">
                <a:solidFill>
                  <a:schemeClr val="tx1"/>
                </a:solidFill>
                <a:effectLst/>
                <a:latin typeface="+mn-lt"/>
                <a:ea typeface="+mn-ea"/>
                <a:cs typeface="+mn-cs"/>
              </a:rPr>
              <a:t>of therapy18–20. Although this, as well as earlier </a:t>
            </a:r>
            <a:r>
              <a:rPr lang="en-US" sz="1200" kern="1200" dirty="0" err="1">
                <a:solidFill>
                  <a:schemeClr val="tx1"/>
                </a:solidFill>
                <a:effectLst/>
                <a:latin typeface="+mn-lt"/>
                <a:ea typeface="+mn-ea"/>
                <a:cs typeface="+mn-cs"/>
              </a:rPr>
              <a:t>observa</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indicated that the virus might be replicating</a:t>
            </a:r>
          </a:p>
          <a:p>
            <a:r>
              <a:rPr lang="en-US" sz="1200" kern="1200" dirty="0">
                <a:solidFill>
                  <a:schemeClr val="tx1"/>
                </a:solidFill>
                <a:effectLst/>
                <a:latin typeface="+mn-lt"/>
                <a:ea typeface="+mn-ea"/>
                <a:cs typeface="+mn-cs"/>
              </a:rPr>
              <a:t>rapidly, modelling the effects of drug therapy was able to</a:t>
            </a:r>
          </a:p>
          <a:p>
            <a:r>
              <a:rPr lang="en-US" sz="1200" kern="1200" dirty="0">
                <a:solidFill>
                  <a:schemeClr val="tx1"/>
                </a:solidFill>
                <a:effectLst/>
                <a:latin typeface="+mn-lt"/>
                <a:ea typeface="+mn-ea"/>
                <a:cs typeface="+mn-cs"/>
              </a:rPr>
              <a:t>quantify rates of virus production and loss, and </a:t>
            </a:r>
            <a:r>
              <a:rPr lang="en-US" sz="1200" kern="1200" dirty="0" err="1">
                <a:solidFill>
                  <a:schemeClr val="tx1"/>
                </a:solidFill>
                <a:effectLst/>
                <a:latin typeface="+mn-lt"/>
                <a:ea typeface="+mn-ea"/>
                <a:cs typeface="+mn-cs"/>
              </a:rPr>
              <a:t>indi</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two important points. First, HIV-1 is cleared from</a:t>
            </a:r>
          </a:p>
          <a:p>
            <a:r>
              <a:rPr lang="en-US" sz="1200" kern="1200" dirty="0">
                <a:solidFill>
                  <a:schemeClr val="tx1"/>
                </a:solidFill>
                <a:effectLst/>
                <a:latin typeface="+mn-lt"/>
                <a:ea typeface="+mn-ea"/>
                <a:cs typeface="+mn-cs"/>
              </a:rPr>
              <a:t>chronically infected patients at a rapid rate, with the</a:t>
            </a:r>
          </a:p>
          <a:p>
            <a:r>
              <a:rPr lang="en-US" sz="1200" kern="1200" dirty="0">
                <a:solidFill>
                  <a:schemeClr val="tx1"/>
                </a:solidFill>
                <a:effectLst/>
                <a:latin typeface="+mn-lt"/>
                <a:ea typeface="+mn-ea"/>
                <a:cs typeface="+mn-cs"/>
              </a:rPr>
              <a:t>half-life of the virus in plasma estimated in this case to</a:t>
            </a:r>
          </a:p>
          <a:p>
            <a:r>
              <a:rPr lang="en-US" sz="1200" kern="1200" dirty="0">
                <a:solidFill>
                  <a:schemeClr val="tx1"/>
                </a:solidFill>
                <a:effectLst/>
                <a:latin typeface="+mn-lt"/>
                <a:ea typeface="+mn-ea"/>
                <a:cs typeface="+mn-cs"/>
              </a:rPr>
              <a:t>be 6 hours or less20. Second, to maintain a constant (or</a:t>
            </a:r>
          </a:p>
          <a:p>
            <a:r>
              <a:rPr lang="en-US" sz="1200" kern="1200" dirty="0">
                <a:solidFill>
                  <a:schemeClr val="tx1"/>
                </a:solidFill>
                <a:effectLst/>
                <a:latin typeface="+mn-lt"/>
                <a:ea typeface="+mn-ea"/>
                <a:cs typeface="+mn-cs"/>
              </a:rPr>
              <a:t>steady-state) level of virus in the plasma before therapy</a:t>
            </a:r>
          </a:p>
          <a:p>
            <a:r>
              <a:rPr lang="en-US" sz="1200" kern="1200" dirty="0">
                <a:solidFill>
                  <a:schemeClr val="tx1"/>
                </a:solidFill>
                <a:effectLst/>
                <a:latin typeface="+mn-lt"/>
                <a:ea typeface="+mn-ea"/>
                <a:cs typeface="+mn-cs"/>
              </a:rPr>
              <a:t>required that HIV-1 be produced at a rapid rate in these</a:t>
            </a:r>
          </a:p>
          <a:p>
            <a:r>
              <a:rPr lang="en-US" sz="1200" kern="1200" dirty="0">
                <a:solidFill>
                  <a:schemeClr val="tx1"/>
                </a:solidFill>
                <a:effectLst/>
                <a:latin typeface="+mn-lt"/>
                <a:ea typeface="+mn-ea"/>
                <a:cs typeface="+mn-cs"/>
              </a:rPr>
              <a:t>patients, with, on average, at least 1010 virions being pro-</a:t>
            </a:r>
          </a:p>
          <a:p>
            <a:r>
              <a:rPr lang="en-US" sz="1200" kern="1200" dirty="0" err="1">
                <a:solidFill>
                  <a:schemeClr val="tx1"/>
                </a:solidFill>
                <a:effectLst/>
                <a:latin typeface="+mn-lt"/>
                <a:ea typeface="+mn-ea"/>
                <a:cs typeface="+mn-cs"/>
              </a:rPr>
              <a:t>duced</a:t>
            </a:r>
            <a:r>
              <a:rPr lang="en-US" sz="1200" kern="1200" dirty="0">
                <a:solidFill>
                  <a:schemeClr val="tx1"/>
                </a:solidFill>
                <a:effectLst/>
                <a:latin typeface="+mn-lt"/>
                <a:ea typeface="+mn-ea"/>
                <a:cs typeface="+mn-cs"/>
              </a:rPr>
              <a:t> daily20. The experimental observations and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titative</a:t>
            </a:r>
            <a:r>
              <a:rPr lang="en-US" sz="1200" kern="1200" dirty="0">
                <a:solidFill>
                  <a:schemeClr val="tx1"/>
                </a:solidFill>
                <a:effectLst/>
                <a:latin typeface="+mn-lt"/>
                <a:ea typeface="+mn-ea"/>
                <a:cs typeface="+mn-cs"/>
              </a:rPr>
              <a:t> estimates that followed strongly supported the</a:t>
            </a:r>
          </a:p>
          <a:p>
            <a:r>
              <a:rPr lang="en-US" sz="1200" kern="1200" dirty="0">
                <a:solidFill>
                  <a:schemeClr val="tx1"/>
                </a:solidFill>
                <a:effectLst/>
                <a:latin typeface="+mn-lt"/>
                <a:ea typeface="+mn-ea"/>
                <a:cs typeface="+mn-cs"/>
              </a:rPr>
              <a:t>idea that HIV-1 was a rapidly reproducing virus and one</a:t>
            </a:r>
          </a:p>
          <a:p>
            <a:r>
              <a:rPr lang="en-US" sz="1200" kern="1200" dirty="0">
                <a:solidFill>
                  <a:schemeClr val="tx1"/>
                </a:solidFill>
                <a:effectLst/>
                <a:latin typeface="+mn-lt"/>
                <a:ea typeface="+mn-ea"/>
                <a:cs typeface="+mn-cs"/>
              </a:rPr>
              <a:t>that could respond to therapy21,22. Furthermore, at the</a:t>
            </a:r>
          </a:p>
          <a:p>
            <a:r>
              <a:rPr lang="en-US" sz="1200" kern="1200" dirty="0">
                <a:solidFill>
                  <a:schemeClr val="tx1"/>
                </a:solidFill>
                <a:effectLst/>
                <a:latin typeface="+mn-lt"/>
                <a:ea typeface="+mn-ea"/>
                <a:cs typeface="+mn-cs"/>
              </a:rPr>
              <a:t>predicted rate of rapid HIV-1 production, one could</a:t>
            </a:r>
          </a:p>
          <a:p>
            <a:r>
              <a:rPr lang="en-US" sz="1200" kern="1200" dirty="0">
                <a:solidFill>
                  <a:schemeClr val="tx1"/>
                </a:solidFill>
                <a:effectLst/>
                <a:latin typeface="+mn-lt"/>
                <a:ea typeface="+mn-ea"/>
                <a:cs typeface="+mn-cs"/>
              </a:rPr>
              <a:t>mathematically show that during HIV-1 replication</a:t>
            </a:r>
          </a:p>
          <a:p>
            <a:r>
              <a:rPr lang="en-US" sz="1200" kern="1200" dirty="0">
                <a:solidFill>
                  <a:schemeClr val="tx1"/>
                </a:solidFill>
                <a:effectLst/>
                <a:latin typeface="+mn-lt"/>
                <a:ea typeface="+mn-ea"/>
                <a:cs typeface="+mn-cs"/>
              </a:rPr>
              <a:t>every single possible point mutation of the viral genome</a:t>
            </a:r>
          </a:p>
          <a:p>
            <a:r>
              <a:rPr lang="en-US" sz="1200" kern="1200" dirty="0">
                <a:solidFill>
                  <a:schemeClr val="tx1"/>
                </a:solidFill>
                <a:effectLst/>
                <a:latin typeface="+mn-lt"/>
                <a:ea typeface="+mn-ea"/>
                <a:cs typeface="+mn-cs"/>
              </a:rPr>
              <a:t>would be made hundreds or thousands of times each</a:t>
            </a:r>
          </a:p>
          <a:p>
            <a:r>
              <a:rPr lang="en-US" sz="1200" kern="1200" dirty="0">
                <a:solidFill>
                  <a:schemeClr val="tx1"/>
                </a:solidFill>
                <a:effectLst/>
                <a:latin typeface="+mn-lt"/>
                <a:ea typeface="+mn-ea"/>
                <a:cs typeface="+mn-cs"/>
              </a:rPr>
              <a:t>day21,23. So, modelling indicated that the virus could</a:t>
            </a:r>
          </a:p>
          <a:p>
            <a:r>
              <a:rPr lang="en-US" sz="1200" kern="1200" dirty="0">
                <a:solidFill>
                  <a:schemeClr val="tx1"/>
                </a:solidFill>
                <a:effectLst/>
                <a:latin typeface="+mn-lt"/>
                <a:ea typeface="+mn-ea"/>
                <a:cs typeface="+mn-cs"/>
              </a:rPr>
              <a:t>quickly become resistant to any single drug, particularly</a:t>
            </a:r>
          </a:p>
          <a:p>
            <a:r>
              <a:rPr lang="en-US" sz="1200" kern="1200" dirty="0">
                <a:solidFill>
                  <a:schemeClr val="tx1"/>
                </a:solidFill>
                <a:effectLst/>
                <a:latin typeface="+mn-lt"/>
                <a:ea typeface="+mn-ea"/>
                <a:cs typeface="+mn-cs"/>
              </a:rPr>
              <a:t>those that required one mutation to generate resistance.</a:t>
            </a:r>
          </a:p>
          <a:p>
            <a:endParaRPr lang="en-US"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72931665-360D-3B75-45E6-2C71BF1D7EFE}"/>
              </a:ext>
            </a:extLst>
          </p:cNvPr>
          <p:cNvSpPr>
            <a:spLocks noGrp="1"/>
          </p:cNvSpPr>
          <p:nvPr>
            <p:ph type="sldNum" sz="quarter" idx="5"/>
          </p:nvPr>
        </p:nvSpPr>
        <p:spPr/>
        <p:txBody>
          <a:bodyPr/>
          <a:lstStyle/>
          <a:p>
            <a:fld id="{0076FF36-49F1-5B48-A3C6-47D31A240BB3}" type="slidenum">
              <a:rPr lang="en-US" smtClean="0"/>
              <a:t>13</a:t>
            </a:fld>
            <a:endParaRPr lang="en-US"/>
          </a:p>
        </p:txBody>
      </p:sp>
    </p:spTree>
    <p:extLst>
      <p:ext uri="{BB962C8B-B14F-4D97-AF65-F5344CB8AC3E}">
        <p14:creationId xmlns:p14="http://schemas.microsoft.com/office/powerpoint/2010/main" val="1081784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0CEC-A9C5-CD30-BE14-C2BC7FFB5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BC3FD2-8B91-899A-E647-F0A183631C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46E618-234B-FB0E-6AD5-06E899A13E10}"/>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5" name="Footer Placeholder 4">
            <a:extLst>
              <a:ext uri="{FF2B5EF4-FFF2-40B4-BE49-F238E27FC236}">
                <a16:creationId xmlns:a16="http://schemas.microsoft.com/office/drawing/2014/main" id="{08233B32-7FB0-C4C5-1ED2-C280CB9C1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8745E9-837B-74E5-B445-AD01A3975759}"/>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178022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BA25-16F8-E909-F147-475B61B6A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5600C6-191C-8895-749A-0FAB3B7D2A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CBEBC-6336-B771-E361-F59ADFCFEA24}"/>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5" name="Footer Placeholder 4">
            <a:extLst>
              <a:ext uri="{FF2B5EF4-FFF2-40B4-BE49-F238E27FC236}">
                <a16:creationId xmlns:a16="http://schemas.microsoft.com/office/drawing/2014/main" id="{C84B4736-4AC7-44C0-0EF4-C83157007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86B9-92C3-C250-F74B-93A1E171A18A}"/>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52760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09F034-A2B9-269B-14DA-8102F2C226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8961B6-9C6C-AD74-F6F3-4479959184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8290FE-95D3-27BE-E312-C2563F969F1A}"/>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5" name="Footer Placeholder 4">
            <a:extLst>
              <a:ext uri="{FF2B5EF4-FFF2-40B4-BE49-F238E27FC236}">
                <a16:creationId xmlns:a16="http://schemas.microsoft.com/office/drawing/2014/main" id="{69D6ECB6-22AC-C6AE-BB8E-C20238725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80C72-2C73-E82B-63AA-FEB5ED6F2DE8}"/>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1438328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2595-E129-E3D5-F2D2-92BB99A943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1D318F-9D51-7BC2-F3FD-FB00BD5EB0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AD752-F45C-0200-48FA-3D42DB248096}"/>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5" name="Footer Placeholder 4">
            <a:extLst>
              <a:ext uri="{FF2B5EF4-FFF2-40B4-BE49-F238E27FC236}">
                <a16:creationId xmlns:a16="http://schemas.microsoft.com/office/drawing/2014/main" id="{5AA17CDF-FEDB-E264-9DDC-92BD325C9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A2F68-5D3C-FC0E-B45F-081B11536534}"/>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1653974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2F58-73F2-4441-660D-ADDEC9581E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1A8646-D3F5-9CB7-166D-A9341AE26A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5744BF-27D0-DAA8-B3D9-0084907DFE10}"/>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5" name="Footer Placeholder 4">
            <a:extLst>
              <a:ext uri="{FF2B5EF4-FFF2-40B4-BE49-F238E27FC236}">
                <a16:creationId xmlns:a16="http://schemas.microsoft.com/office/drawing/2014/main" id="{509B2309-BCAE-2880-F86B-DC7B0EFB0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39436-7718-1FB9-7DD1-070B866E9650}"/>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1537394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AAC7-1511-5988-D1A6-BE56475D48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8D9BB8-2592-9B00-1165-166991D116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A173D0-8E35-0FBA-9C77-D228FCD5CC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124F2A-AACD-737C-5AF3-D77D69A236EC}"/>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6" name="Footer Placeholder 5">
            <a:extLst>
              <a:ext uri="{FF2B5EF4-FFF2-40B4-BE49-F238E27FC236}">
                <a16:creationId xmlns:a16="http://schemas.microsoft.com/office/drawing/2014/main" id="{273A86A8-C97B-7F65-AF07-84F2F5FA6B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922D8-C8E7-9DDE-C1DB-42A75A01AD34}"/>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1814013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9B5C-B462-9588-8345-F2D4924E71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C2BA7D-BCB0-60FB-F153-362AE14A2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F3A650-0588-165E-20BD-FD81DAA31C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796F2-9BFE-3EFD-47E7-C5643445DF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3E5984-8611-8196-8449-0362628170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5163B4-FF60-8775-D0DD-8483CEF3857A}"/>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8" name="Footer Placeholder 7">
            <a:extLst>
              <a:ext uri="{FF2B5EF4-FFF2-40B4-BE49-F238E27FC236}">
                <a16:creationId xmlns:a16="http://schemas.microsoft.com/office/drawing/2014/main" id="{24CB9D47-CED9-6C48-C111-4B7CF409E8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F8372-6691-05CF-D641-F78A24FB49F0}"/>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143608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D71B-CBAD-F77E-093C-FED15C18E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AF6DC4-EC32-2DF8-A8B4-34911C9E04EE}"/>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4" name="Footer Placeholder 3">
            <a:extLst>
              <a:ext uri="{FF2B5EF4-FFF2-40B4-BE49-F238E27FC236}">
                <a16:creationId xmlns:a16="http://schemas.microsoft.com/office/drawing/2014/main" id="{93C3DCD8-A991-5F22-0310-1A05665C4B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9422DA-BBCB-23F0-B25C-260F4DA3B728}"/>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323917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E6A0C1-39F4-3F1C-6742-DDA66BEA3CDA}"/>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3" name="Footer Placeholder 2">
            <a:extLst>
              <a:ext uri="{FF2B5EF4-FFF2-40B4-BE49-F238E27FC236}">
                <a16:creationId xmlns:a16="http://schemas.microsoft.com/office/drawing/2014/main" id="{5380BA9E-8D06-529A-DF84-4D316E85C7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901A24-93EC-B26A-4723-640B68806682}"/>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2491259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258F-3EEA-88C4-EC84-ED91B1317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4A2A5-5C13-0886-6BB6-4A1D7A797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25A58D-3E22-CE95-B64A-290A1A2DD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BCE60E-DE99-2FFC-A8D7-24B555AAD512}"/>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6" name="Footer Placeholder 5">
            <a:extLst>
              <a:ext uri="{FF2B5EF4-FFF2-40B4-BE49-F238E27FC236}">
                <a16:creationId xmlns:a16="http://schemas.microsoft.com/office/drawing/2014/main" id="{F649B9DC-355D-FEB5-9781-D3B77DDCC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0C7907-81B3-C43D-4A52-928988EA52CF}"/>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1206112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D4BAE-8B1F-1F91-5E5B-A5CFE13A4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C19A0-B3A9-E205-DF05-163C55BEE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5322EE-AB76-57B0-95F0-ABFB96118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C04F0-BEE7-84CB-1B2B-EC9E754DEA25}"/>
              </a:ext>
            </a:extLst>
          </p:cNvPr>
          <p:cNvSpPr>
            <a:spLocks noGrp="1"/>
          </p:cNvSpPr>
          <p:nvPr>
            <p:ph type="dt" sz="half" idx="10"/>
          </p:nvPr>
        </p:nvSpPr>
        <p:spPr/>
        <p:txBody>
          <a:bodyPr/>
          <a:lstStyle/>
          <a:p>
            <a:fld id="{92747938-B4F4-AC44-BFD3-2E60D50B1EBB}" type="datetimeFigureOut">
              <a:rPr lang="en-US" smtClean="0"/>
              <a:t>8/26/25</a:t>
            </a:fld>
            <a:endParaRPr lang="en-US"/>
          </a:p>
        </p:txBody>
      </p:sp>
      <p:sp>
        <p:nvSpPr>
          <p:cNvPr id="6" name="Footer Placeholder 5">
            <a:extLst>
              <a:ext uri="{FF2B5EF4-FFF2-40B4-BE49-F238E27FC236}">
                <a16:creationId xmlns:a16="http://schemas.microsoft.com/office/drawing/2014/main" id="{44964C11-D491-9553-50E9-47FF29E8ED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D66450-FE8D-05FD-6397-5C8D92034CB1}"/>
              </a:ext>
            </a:extLst>
          </p:cNvPr>
          <p:cNvSpPr>
            <a:spLocks noGrp="1"/>
          </p:cNvSpPr>
          <p:nvPr>
            <p:ph type="sldNum" sz="quarter" idx="12"/>
          </p:nvPr>
        </p:nvSpPr>
        <p:spPr/>
        <p:txBody>
          <a:bodyPr/>
          <a:lstStyle/>
          <a:p>
            <a:fld id="{D3302EFA-6162-2349-8F80-409ECB3A3074}" type="slidenum">
              <a:rPr lang="en-US" smtClean="0"/>
              <a:t>‹#›</a:t>
            </a:fld>
            <a:endParaRPr lang="en-US"/>
          </a:p>
        </p:txBody>
      </p:sp>
    </p:spTree>
    <p:extLst>
      <p:ext uri="{BB962C8B-B14F-4D97-AF65-F5344CB8AC3E}">
        <p14:creationId xmlns:p14="http://schemas.microsoft.com/office/powerpoint/2010/main" val="241209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B7DBDD-58F8-1000-CDBD-C6F8D265EE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749A7D-B5A7-0112-7781-27D44C6138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D518C-95A8-11BA-F400-4627BEEFB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747938-B4F4-AC44-BFD3-2E60D50B1EBB}" type="datetimeFigureOut">
              <a:rPr lang="en-US" smtClean="0"/>
              <a:t>8/26/25</a:t>
            </a:fld>
            <a:endParaRPr lang="en-US"/>
          </a:p>
        </p:txBody>
      </p:sp>
      <p:sp>
        <p:nvSpPr>
          <p:cNvPr id="5" name="Footer Placeholder 4">
            <a:extLst>
              <a:ext uri="{FF2B5EF4-FFF2-40B4-BE49-F238E27FC236}">
                <a16:creationId xmlns:a16="http://schemas.microsoft.com/office/drawing/2014/main" id="{3D845E61-98ED-279C-7A65-7BDC301D08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0D7433E-12F2-E8BB-650A-50765D68B1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302EFA-6162-2349-8F80-409ECB3A3074}" type="slidenum">
              <a:rPr lang="en-US" smtClean="0"/>
              <a:t>‹#›</a:t>
            </a:fld>
            <a:endParaRPr lang="en-US"/>
          </a:p>
        </p:txBody>
      </p:sp>
    </p:spTree>
    <p:extLst>
      <p:ext uri="{BB962C8B-B14F-4D97-AF65-F5344CB8AC3E}">
        <p14:creationId xmlns:p14="http://schemas.microsoft.com/office/powerpoint/2010/main" val="3045854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hyperlink" Target="https://rcic.uci.edu/slurm/examples.html#jupyterhub-porta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F55-69ED-AA07-FA45-D8DCA8A5370B}"/>
              </a:ext>
            </a:extLst>
          </p:cNvPr>
          <p:cNvSpPr>
            <a:spLocks noGrp="1"/>
          </p:cNvSpPr>
          <p:nvPr>
            <p:ph type="title"/>
          </p:nvPr>
        </p:nvSpPr>
        <p:spPr/>
        <p:txBody>
          <a:bodyPr>
            <a:normAutofit fontScale="90000"/>
          </a:bodyPr>
          <a:lstStyle/>
          <a:p>
            <a:pPr algn="ctr"/>
            <a:r>
              <a:rPr lang="en-US" dirty="0"/>
              <a:t>MCSB 2025 </a:t>
            </a:r>
            <a:r>
              <a:rPr lang="en-US" dirty="0" err="1"/>
              <a:t>DryLab</a:t>
            </a:r>
            <a:r>
              <a:rPr lang="en-US" dirty="0"/>
              <a:t> Module 2: Dynamical models, parameters, simulation, prediction</a:t>
            </a:r>
            <a:br>
              <a:rPr lang="en-US" dirty="0"/>
            </a:br>
            <a:r>
              <a:rPr lang="en-US" sz="2000" dirty="0"/>
              <a:t>Prof. Elizabeth Read</a:t>
            </a:r>
            <a:br>
              <a:rPr lang="en-US" sz="2000" dirty="0"/>
            </a:br>
            <a:r>
              <a:rPr lang="en-US" sz="2000" dirty="0"/>
              <a:t>August 26, 2025</a:t>
            </a:r>
          </a:p>
        </p:txBody>
      </p:sp>
      <p:sp>
        <p:nvSpPr>
          <p:cNvPr id="3" name="Content Placeholder 2">
            <a:extLst>
              <a:ext uri="{FF2B5EF4-FFF2-40B4-BE49-F238E27FC236}">
                <a16:creationId xmlns:a16="http://schemas.microsoft.com/office/drawing/2014/main" id="{547D5242-F800-13A6-D90F-6505BD21DD2A}"/>
              </a:ext>
            </a:extLst>
          </p:cNvPr>
          <p:cNvSpPr>
            <a:spLocks noGrp="1"/>
          </p:cNvSpPr>
          <p:nvPr>
            <p:ph idx="1"/>
          </p:nvPr>
        </p:nvSpPr>
        <p:spPr>
          <a:xfrm>
            <a:off x="838200" y="2438399"/>
            <a:ext cx="10515600" cy="3738563"/>
          </a:xfrm>
        </p:spPr>
        <p:txBody>
          <a:bodyPr/>
          <a:lstStyle/>
          <a:p>
            <a:pPr marL="0" indent="0">
              <a:buNone/>
            </a:pPr>
            <a:r>
              <a:rPr lang="en-US" dirty="0"/>
              <a:t>Learning Goals:</a:t>
            </a:r>
          </a:p>
          <a:p>
            <a:r>
              <a:rPr lang="en-US" dirty="0"/>
              <a:t>Intro to the historical role of modeling in biology and current discussions in the field</a:t>
            </a:r>
          </a:p>
          <a:p>
            <a:r>
              <a:rPr lang="en-US" dirty="0"/>
              <a:t>Introduction to key concepts and terms for dynamical systems models (high level)</a:t>
            </a:r>
          </a:p>
          <a:p>
            <a:r>
              <a:rPr lang="en-US" dirty="0"/>
              <a:t>Discrete-time modeling exercise: “hands-on” experience with parameters, simulation, prediction</a:t>
            </a:r>
          </a:p>
          <a:p>
            <a:endParaRPr lang="en-US" dirty="0"/>
          </a:p>
        </p:txBody>
      </p:sp>
    </p:spTree>
    <p:extLst>
      <p:ext uri="{BB962C8B-B14F-4D97-AF65-F5344CB8AC3E}">
        <p14:creationId xmlns:p14="http://schemas.microsoft.com/office/powerpoint/2010/main" val="1153197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26D5-61AE-BE3F-CC11-47DEB06833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C94F14-4752-9A54-7BED-8F1DB826464D}"/>
              </a:ext>
            </a:extLst>
          </p:cNvPr>
          <p:cNvSpPr txBox="1"/>
          <p:nvPr/>
        </p:nvSpPr>
        <p:spPr>
          <a:xfrm>
            <a:off x="406400" y="2425700"/>
            <a:ext cx="9740900" cy="4185761"/>
          </a:xfrm>
          <a:prstGeom prst="rect">
            <a:avLst/>
          </a:prstGeom>
          <a:noFill/>
        </p:spPr>
        <p:txBody>
          <a:bodyPr wrap="square" rtlCol="0">
            <a:spAutoFit/>
          </a:bodyPr>
          <a:lstStyle/>
          <a:p>
            <a:r>
              <a:rPr lang="en-US" sz="1400" dirty="0"/>
              <a:t>…The strange thing, however, is that there is no pH dependence in their model. Hydrogen ion concentration nowhere appears as a variable; the buffers are not mentioned, and none of the rates, or other parameters, is assumed to depend on </a:t>
            </a:r>
            <a:r>
              <a:rPr lang="en-US" sz="1400" dirty="0" err="1"/>
              <a:t>pH.</a:t>
            </a:r>
            <a:r>
              <a:rPr lang="en-US" sz="1400" dirty="0"/>
              <a:t> The model, in other words, is not at all a realistic description of what was actually going on in the test tube, nor is it a realistic description of a reversible enzyme. However, it is impeccably accurate at describing what was measured. We deduce something rather interesting from this. </a:t>
            </a:r>
            <a:r>
              <a:rPr lang="en-US" sz="1400" i="1" dirty="0">
                <a:highlight>
                  <a:srgbClr val="FFFF00"/>
                </a:highlight>
              </a:rPr>
              <a:t>Models are not descriptions of reality; they are descriptions of our</a:t>
            </a:r>
            <a:r>
              <a:rPr lang="en-US" sz="1400" dirty="0">
                <a:highlight>
                  <a:srgbClr val="FFFF00"/>
                </a:highlight>
              </a:rPr>
              <a:t> </a:t>
            </a:r>
            <a:r>
              <a:rPr lang="en-US" sz="1400" i="1" dirty="0">
                <a:highlight>
                  <a:srgbClr val="FFFF00"/>
                </a:highlight>
              </a:rPr>
              <a:t>assumptions about reality</a:t>
            </a:r>
            <a:r>
              <a:rPr lang="en-US" sz="1400" i="1" dirty="0"/>
              <a:t>…</a:t>
            </a:r>
            <a:endParaRPr lang="en-US" sz="1400" dirty="0"/>
          </a:p>
          <a:p>
            <a:endParaRPr lang="en-US" sz="1400" dirty="0"/>
          </a:p>
          <a:p>
            <a:r>
              <a:rPr lang="en-US" sz="1400" dirty="0"/>
              <a:t>It is tempting to believe that models should be determined by the reality being studied. Models are then objective constructions, similar to those that engineers use. Because they are independent of the questions being asked, they have a predictive capacity, and this capacity should get better and better by including more and more details. This is the kitchen-sink approach, greatly facilitated by megaflops of computing power. Had Michaelis and Menten followed it, their model would have had buffers and pH dependence, they would have learned nothing, and their paper would have sunk without a trace. Their second lesson reveals a different approach, one ideally suited to biology at the molecular level. Models should be determined by the questions being asked and the data that are available. This is not to say that models might not get very complicated, if there are data to constrain them (Chen </a:t>
            </a:r>
            <a:r>
              <a:rPr lang="en-US" sz="1400" i="1" dirty="0"/>
              <a:t>et al</a:t>
            </a:r>
            <a:r>
              <a:rPr lang="en-US" sz="1400" dirty="0"/>
              <a:t>., 2009; Beard, 2011)—just that they remain contingent.</a:t>
            </a:r>
          </a:p>
          <a:p>
            <a:endParaRPr lang="en-US" sz="1400" dirty="0"/>
          </a:p>
          <a:p>
            <a:r>
              <a:rPr lang="en-US" sz="1400" dirty="0"/>
              <a:t>Arturo </a:t>
            </a:r>
            <a:r>
              <a:rPr lang="en-US" sz="1400" dirty="0" err="1"/>
              <a:t>Rosenblueth</a:t>
            </a:r>
            <a:r>
              <a:rPr lang="en-US" sz="1400" dirty="0"/>
              <a:t>, the physiologist who was one of the co-founders with Norbert Weiner of cybernetics, hit the nail on the head when he quipped, </a:t>
            </a:r>
            <a:r>
              <a:rPr lang="en-US" sz="1400" dirty="0">
                <a:highlight>
                  <a:srgbClr val="FFFF00"/>
                </a:highlight>
              </a:rPr>
              <a:t>“the best model of a cat is another cat, preferably the same cat.”</a:t>
            </a:r>
            <a:r>
              <a:rPr lang="en-US" sz="1400" dirty="0"/>
              <a:t> Michaelis and Menten tell us not to worry; that is life. By making the right assumptions, a model may still be accurate and useful, even when it is not a cat.</a:t>
            </a:r>
          </a:p>
        </p:txBody>
      </p:sp>
      <p:pic>
        <p:nvPicPr>
          <p:cNvPr id="3" name="Picture 2">
            <a:extLst>
              <a:ext uri="{FF2B5EF4-FFF2-40B4-BE49-F238E27FC236}">
                <a16:creationId xmlns:a16="http://schemas.microsoft.com/office/drawing/2014/main" id="{19C010F1-E60A-1E78-D8D4-2A4204A35D7A}"/>
              </a:ext>
            </a:extLst>
          </p:cNvPr>
          <p:cNvPicPr>
            <a:picLocks noChangeAspect="1"/>
          </p:cNvPicPr>
          <p:nvPr/>
        </p:nvPicPr>
        <p:blipFill>
          <a:blip r:embed="rId2"/>
          <a:stretch>
            <a:fillRect/>
          </a:stretch>
        </p:blipFill>
        <p:spPr>
          <a:xfrm>
            <a:off x="10706100" y="4994275"/>
            <a:ext cx="1244600" cy="1612900"/>
          </a:xfrm>
          <a:prstGeom prst="rect">
            <a:avLst/>
          </a:prstGeom>
        </p:spPr>
      </p:pic>
      <p:pic>
        <p:nvPicPr>
          <p:cNvPr id="4" name="Picture 3" descr="A white paper with black text&#10;&#10;AI-generated content may be incorrect.">
            <a:extLst>
              <a:ext uri="{FF2B5EF4-FFF2-40B4-BE49-F238E27FC236}">
                <a16:creationId xmlns:a16="http://schemas.microsoft.com/office/drawing/2014/main" id="{E96F0069-F3A1-AAF7-2FC8-15E821E97F01}"/>
              </a:ext>
            </a:extLst>
          </p:cNvPr>
          <p:cNvPicPr>
            <a:picLocks noChangeAspect="1"/>
          </p:cNvPicPr>
          <p:nvPr/>
        </p:nvPicPr>
        <p:blipFill>
          <a:blip r:embed="rId3"/>
          <a:srcRect r="23742" b="21771"/>
          <a:stretch>
            <a:fillRect/>
          </a:stretch>
        </p:blipFill>
        <p:spPr>
          <a:xfrm>
            <a:off x="6713741" y="187325"/>
            <a:ext cx="5224260" cy="2136775"/>
          </a:xfrm>
          <a:prstGeom prst="rect">
            <a:avLst/>
          </a:prstGeom>
        </p:spPr>
      </p:pic>
      <p:sp>
        <p:nvSpPr>
          <p:cNvPr id="6" name="TextBox 5">
            <a:extLst>
              <a:ext uri="{FF2B5EF4-FFF2-40B4-BE49-F238E27FC236}">
                <a16:creationId xmlns:a16="http://schemas.microsoft.com/office/drawing/2014/main" id="{4666EED7-3524-7D4C-B7D5-F1EC9DD797EE}"/>
              </a:ext>
            </a:extLst>
          </p:cNvPr>
          <p:cNvSpPr txBox="1"/>
          <p:nvPr/>
        </p:nvSpPr>
        <p:spPr>
          <a:xfrm>
            <a:off x="8089900" y="924480"/>
            <a:ext cx="762000" cy="369332"/>
          </a:xfrm>
          <a:prstGeom prst="rect">
            <a:avLst/>
          </a:prstGeom>
          <a:noFill/>
        </p:spPr>
        <p:txBody>
          <a:bodyPr wrap="square" rtlCol="0">
            <a:spAutoFit/>
          </a:bodyPr>
          <a:lstStyle/>
          <a:p>
            <a:r>
              <a:rPr lang="en-US" dirty="0">
                <a:solidFill>
                  <a:schemeClr val="accent5">
                    <a:lumMod val="60000"/>
                    <a:lumOff val="40000"/>
                  </a:schemeClr>
                </a:solidFill>
              </a:rPr>
              <a:t>2012</a:t>
            </a:r>
          </a:p>
        </p:txBody>
      </p:sp>
    </p:spTree>
    <p:extLst>
      <p:ext uri="{BB962C8B-B14F-4D97-AF65-F5344CB8AC3E}">
        <p14:creationId xmlns:p14="http://schemas.microsoft.com/office/powerpoint/2010/main" val="916944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6EE0-11D7-2FB1-3AEA-275BDC7678A2}"/>
              </a:ext>
            </a:extLst>
          </p:cNvPr>
          <p:cNvSpPr>
            <a:spLocks noGrp="1"/>
          </p:cNvSpPr>
          <p:nvPr>
            <p:ph type="title"/>
          </p:nvPr>
        </p:nvSpPr>
        <p:spPr>
          <a:xfrm>
            <a:off x="317500" y="276225"/>
            <a:ext cx="10515600" cy="1325563"/>
          </a:xfrm>
        </p:spPr>
        <p:txBody>
          <a:bodyPr/>
          <a:lstStyle/>
          <a:p>
            <a:r>
              <a:rPr lang="en-US" i="1" dirty="0"/>
              <a:t>On Exactitude in Science </a:t>
            </a:r>
            <a:br>
              <a:rPr lang="en-US" i="1" dirty="0"/>
            </a:br>
            <a:r>
              <a:rPr lang="en-US" sz="2800" dirty="0"/>
              <a:t>Jorge Luis Borges, </a:t>
            </a:r>
            <a:r>
              <a:rPr lang="en-US" sz="2800" u="sng" dirty="0"/>
              <a:t>Collected Fictions</a:t>
            </a:r>
            <a:r>
              <a:rPr lang="en-US" sz="2800" dirty="0"/>
              <a:t>, </a:t>
            </a:r>
            <a:r>
              <a:rPr lang="en-US" sz="2800" dirty="0">
                <a:solidFill>
                  <a:schemeClr val="accent5">
                    <a:lumMod val="60000"/>
                    <a:lumOff val="40000"/>
                  </a:schemeClr>
                </a:solidFill>
              </a:rPr>
              <a:t>1946</a:t>
            </a:r>
          </a:p>
        </p:txBody>
      </p:sp>
      <p:sp>
        <p:nvSpPr>
          <p:cNvPr id="3" name="Content Placeholder 2">
            <a:extLst>
              <a:ext uri="{FF2B5EF4-FFF2-40B4-BE49-F238E27FC236}">
                <a16:creationId xmlns:a16="http://schemas.microsoft.com/office/drawing/2014/main" id="{D9BFFDA5-C4BD-A264-3231-ABF758DDDF23}"/>
              </a:ext>
            </a:extLst>
          </p:cNvPr>
          <p:cNvSpPr>
            <a:spLocks noGrp="1"/>
          </p:cNvSpPr>
          <p:nvPr>
            <p:ph idx="1"/>
          </p:nvPr>
        </p:nvSpPr>
        <p:spPr>
          <a:xfrm>
            <a:off x="279400" y="1690688"/>
            <a:ext cx="6718300" cy="4351338"/>
          </a:xfrm>
        </p:spPr>
        <p:txBody>
          <a:bodyPr>
            <a:normAutofit/>
          </a:bodyPr>
          <a:lstStyle/>
          <a:p>
            <a:pPr marL="0" indent="0">
              <a:lnSpc>
                <a:spcPct val="100000"/>
              </a:lnSpc>
              <a:buNone/>
            </a:pPr>
            <a:r>
              <a:rPr lang="en-US" sz="1800" dirty="0">
                <a:latin typeface="Arial" panose="020B0604020202020204" pitchFamily="34" charset="0"/>
                <a:cs typeface="Arial" panose="020B0604020202020204" pitchFamily="34" charset="0"/>
              </a:rPr>
              <a:t>…In that Empire, the Art of Cartography attained such Perfection that the map of a single Province occupied the entirety of a City, and the map of the Empire, the entirety of a Province. In time, those Unconscionable Maps no longer satisfied, and the Cartographers Guilds struck </a:t>
            </a:r>
            <a:r>
              <a:rPr lang="en-US" sz="1800" dirty="0">
                <a:highlight>
                  <a:srgbClr val="FFFF00"/>
                </a:highlight>
                <a:latin typeface="Arial" panose="020B0604020202020204" pitchFamily="34" charset="0"/>
                <a:cs typeface="Arial" panose="020B0604020202020204" pitchFamily="34" charset="0"/>
              </a:rPr>
              <a:t>a Map of the Empire whose size was that of the Empire, and which coincided point for point with it. </a:t>
            </a:r>
            <a:r>
              <a:rPr lang="en-US" sz="1800" dirty="0">
                <a:latin typeface="Arial" panose="020B0604020202020204" pitchFamily="34" charset="0"/>
                <a:cs typeface="Arial" panose="020B0604020202020204" pitchFamily="34" charset="0"/>
              </a:rPr>
              <a:t>The following Generations, who were not so fond of the Study of Cartography as their Forebears had been, saw that that vast Map was Useless, and not without some Pitilessness was it, that they delivered it up to the </a:t>
            </a:r>
            <a:r>
              <a:rPr lang="en-US" sz="1800" dirty="0" err="1">
                <a:latin typeface="Arial" panose="020B0604020202020204" pitchFamily="34" charset="0"/>
                <a:cs typeface="Arial" panose="020B0604020202020204" pitchFamily="34" charset="0"/>
              </a:rPr>
              <a:t>Inclemencies</a:t>
            </a:r>
            <a:r>
              <a:rPr lang="en-US" sz="1800" dirty="0">
                <a:latin typeface="Arial" panose="020B0604020202020204" pitchFamily="34" charset="0"/>
                <a:cs typeface="Arial" panose="020B0604020202020204" pitchFamily="34" charset="0"/>
              </a:rPr>
              <a:t> of Sun and Winters. In the Deserts of the West, still today, there are Tattered Ruins of that Map, inhabited by Animals and Beggars; in all the Land there is no other Relic of the Disciplines of Geography.</a:t>
            </a:r>
          </a:p>
          <a:p>
            <a:endParaRPr lang="en-US" dirty="0"/>
          </a:p>
        </p:txBody>
      </p:sp>
      <p:pic>
        <p:nvPicPr>
          <p:cNvPr id="4" name="Picture 3">
            <a:extLst>
              <a:ext uri="{FF2B5EF4-FFF2-40B4-BE49-F238E27FC236}">
                <a16:creationId xmlns:a16="http://schemas.microsoft.com/office/drawing/2014/main" id="{D0C91471-246B-5421-237D-79E8D4E67BA2}"/>
              </a:ext>
            </a:extLst>
          </p:cNvPr>
          <p:cNvPicPr>
            <a:picLocks noChangeAspect="1"/>
          </p:cNvPicPr>
          <p:nvPr/>
        </p:nvPicPr>
        <p:blipFill>
          <a:blip r:embed="rId3"/>
          <a:stretch>
            <a:fillRect/>
          </a:stretch>
        </p:blipFill>
        <p:spPr>
          <a:xfrm>
            <a:off x="8026019" y="803275"/>
            <a:ext cx="3848481" cy="5778500"/>
          </a:xfrm>
          <a:prstGeom prst="rect">
            <a:avLst/>
          </a:prstGeom>
        </p:spPr>
      </p:pic>
    </p:spTree>
    <p:extLst>
      <p:ext uri="{BB962C8B-B14F-4D97-AF65-F5344CB8AC3E}">
        <p14:creationId xmlns:p14="http://schemas.microsoft.com/office/powerpoint/2010/main" val="109000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645B-D551-4C17-C606-634DA75CF92A}"/>
              </a:ext>
            </a:extLst>
          </p:cNvPr>
          <p:cNvSpPr>
            <a:spLocks noGrp="1"/>
          </p:cNvSpPr>
          <p:nvPr>
            <p:ph type="title"/>
          </p:nvPr>
        </p:nvSpPr>
        <p:spPr/>
        <p:txBody>
          <a:bodyPr/>
          <a:lstStyle/>
          <a:p>
            <a:r>
              <a:rPr lang="en-US" dirty="0"/>
              <a:t>A couple of other historical success stories of dynamic models…</a:t>
            </a:r>
          </a:p>
        </p:txBody>
      </p:sp>
      <p:pic>
        <p:nvPicPr>
          <p:cNvPr id="5" name="Content Placeholder 4" descr="A close-up of a paper&#10;&#10;AI-generated content may be incorrect.">
            <a:extLst>
              <a:ext uri="{FF2B5EF4-FFF2-40B4-BE49-F238E27FC236}">
                <a16:creationId xmlns:a16="http://schemas.microsoft.com/office/drawing/2014/main" id="{D3365E0B-1177-7B41-FCAB-0670CF2C5153}"/>
              </a:ext>
            </a:extLst>
          </p:cNvPr>
          <p:cNvPicPr>
            <a:picLocks noGrp="1" noChangeAspect="1"/>
          </p:cNvPicPr>
          <p:nvPr>
            <p:ph idx="1"/>
          </p:nvPr>
        </p:nvPicPr>
        <p:blipFill>
          <a:blip r:embed="rId3"/>
          <a:stretch>
            <a:fillRect/>
          </a:stretch>
        </p:blipFill>
        <p:spPr>
          <a:xfrm>
            <a:off x="7004520" y="1027906"/>
            <a:ext cx="4490653" cy="2200351"/>
          </a:xfrm>
        </p:spPr>
      </p:pic>
      <p:pic>
        <p:nvPicPr>
          <p:cNvPr id="9" name="Picture 8" descr="A diagram of a virus&#10;&#10;AI-generated content may be incorrect.">
            <a:extLst>
              <a:ext uri="{FF2B5EF4-FFF2-40B4-BE49-F238E27FC236}">
                <a16:creationId xmlns:a16="http://schemas.microsoft.com/office/drawing/2014/main" id="{5A6F999F-8783-AEE3-0FFB-B6264F2CADC6}"/>
              </a:ext>
            </a:extLst>
          </p:cNvPr>
          <p:cNvPicPr>
            <a:picLocks noChangeAspect="1"/>
          </p:cNvPicPr>
          <p:nvPr/>
        </p:nvPicPr>
        <p:blipFill>
          <a:blip r:embed="rId4"/>
          <a:stretch>
            <a:fillRect/>
          </a:stretch>
        </p:blipFill>
        <p:spPr>
          <a:xfrm>
            <a:off x="557158" y="2147888"/>
            <a:ext cx="5114009" cy="4231196"/>
          </a:xfrm>
          <a:prstGeom prst="rect">
            <a:avLst/>
          </a:prstGeom>
        </p:spPr>
      </p:pic>
      <p:sp>
        <p:nvSpPr>
          <p:cNvPr id="10" name="TextBox 9">
            <a:extLst>
              <a:ext uri="{FF2B5EF4-FFF2-40B4-BE49-F238E27FC236}">
                <a16:creationId xmlns:a16="http://schemas.microsoft.com/office/drawing/2014/main" id="{DBAB5F33-A708-98F8-68FC-3CD1488DEDF8}"/>
              </a:ext>
            </a:extLst>
          </p:cNvPr>
          <p:cNvSpPr txBox="1"/>
          <p:nvPr/>
        </p:nvSpPr>
        <p:spPr>
          <a:xfrm>
            <a:off x="404759" y="6514981"/>
            <a:ext cx="6618341" cy="276999"/>
          </a:xfrm>
          <a:prstGeom prst="rect">
            <a:avLst/>
          </a:prstGeom>
          <a:noFill/>
        </p:spPr>
        <p:txBody>
          <a:bodyPr wrap="square" rtlCol="0">
            <a:spAutoFit/>
          </a:bodyPr>
          <a:lstStyle/>
          <a:p>
            <a:r>
              <a:rPr lang="en-US" sz="1200" dirty="0"/>
              <a:t>From </a:t>
            </a:r>
            <a:r>
              <a:rPr lang="en-US" sz="1200" dirty="0" err="1"/>
              <a:t>Perelson</a:t>
            </a:r>
            <a:r>
              <a:rPr lang="en-US" sz="1200" dirty="0"/>
              <a:t>, Nature Reviews Immunology 2002</a:t>
            </a:r>
          </a:p>
        </p:txBody>
      </p:sp>
      <p:sp>
        <p:nvSpPr>
          <p:cNvPr id="3" name="Content Placeholder 3">
            <a:extLst>
              <a:ext uri="{FF2B5EF4-FFF2-40B4-BE49-F238E27FC236}">
                <a16:creationId xmlns:a16="http://schemas.microsoft.com/office/drawing/2014/main" id="{104972AC-1522-A6B0-660C-FF47B07BFCFA}"/>
              </a:ext>
            </a:extLst>
          </p:cNvPr>
          <p:cNvSpPr txBox="1">
            <a:spLocks/>
          </p:cNvSpPr>
          <p:nvPr/>
        </p:nvSpPr>
        <p:spPr>
          <a:xfrm>
            <a:off x="101600" y="1825625"/>
            <a:ext cx="6781800" cy="6673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Uncovering &amp; quantifying rapid virus turnover</a:t>
            </a:r>
          </a:p>
        </p:txBody>
      </p:sp>
      <p:sp>
        <p:nvSpPr>
          <p:cNvPr id="4" name="TextBox 3">
            <a:extLst>
              <a:ext uri="{FF2B5EF4-FFF2-40B4-BE49-F238E27FC236}">
                <a16:creationId xmlns:a16="http://schemas.microsoft.com/office/drawing/2014/main" id="{BC0BF549-8FCF-5810-0CC1-F4FACD95F8B9}"/>
              </a:ext>
            </a:extLst>
          </p:cNvPr>
          <p:cNvSpPr txBox="1"/>
          <p:nvPr/>
        </p:nvSpPr>
        <p:spPr>
          <a:xfrm>
            <a:off x="9893300" y="2274806"/>
            <a:ext cx="762000" cy="369332"/>
          </a:xfrm>
          <a:prstGeom prst="rect">
            <a:avLst/>
          </a:prstGeom>
          <a:noFill/>
        </p:spPr>
        <p:txBody>
          <a:bodyPr wrap="square" rtlCol="0">
            <a:spAutoFit/>
          </a:bodyPr>
          <a:lstStyle/>
          <a:p>
            <a:r>
              <a:rPr lang="en-US" dirty="0">
                <a:solidFill>
                  <a:schemeClr val="accent5">
                    <a:lumMod val="60000"/>
                    <a:lumOff val="40000"/>
                  </a:schemeClr>
                </a:solidFill>
              </a:rPr>
              <a:t>1995</a:t>
            </a:r>
          </a:p>
        </p:txBody>
      </p:sp>
    </p:spTree>
    <p:extLst>
      <p:ext uri="{BB962C8B-B14F-4D97-AF65-F5344CB8AC3E}">
        <p14:creationId xmlns:p14="http://schemas.microsoft.com/office/powerpoint/2010/main" val="235713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17F61-ADBE-80DE-3D22-91C780471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69705-75D3-A259-BAFF-424763C6E80B}"/>
              </a:ext>
            </a:extLst>
          </p:cNvPr>
          <p:cNvSpPr>
            <a:spLocks noGrp="1"/>
          </p:cNvSpPr>
          <p:nvPr>
            <p:ph type="title"/>
          </p:nvPr>
        </p:nvSpPr>
        <p:spPr/>
        <p:txBody>
          <a:bodyPr/>
          <a:lstStyle/>
          <a:p>
            <a:r>
              <a:rPr lang="en-US" dirty="0"/>
              <a:t>A couple of other historical success stories of dynamic models…</a:t>
            </a:r>
          </a:p>
        </p:txBody>
      </p:sp>
      <p:pic>
        <p:nvPicPr>
          <p:cNvPr id="5" name="Content Placeholder 4" descr="A close-up of a paper&#10;&#10;AI-generated content may be incorrect.">
            <a:extLst>
              <a:ext uri="{FF2B5EF4-FFF2-40B4-BE49-F238E27FC236}">
                <a16:creationId xmlns:a16="http://schemas.microsoft.com/office/drawing/2014/main" id="{16FE1E72-9B7C-B0F8-E1CF-F7ED229FE1D9}"/>
              </a:ext>
            </a:extLst>
          </p:cNvPr>
          <p:cNvPicPr>
            <a:picLocks noGrp="1" noChangeAspect="1"/>
          </p:cNvPicPr>
          <p:nvPr>
            <p:ph idx="1"/>
          </p:nvPr>
        </p:nvPicPr>
        <p:blipFill>
          <a:blip r:embed="rId3"/>
          <a:stretch>
            <a:fillRect/>
          </a:stretch>
        </p:blipFill>
        <p:spPr>
          <a:xfrm>
            <a:off x="7004520" y="1027906"/>
            <a:ext cx="4490653" cy="2200351"/>
          </a:xfrm>
        </p:spPr>
      </p:pic>
      <p:pic>
        <p:nvPicPr>
          <p:cNvPr id="7" name="Picture 6" descr="A screenshot of a medical document&#10;&#10;AI-generated content may be incorrect.">
            <a:extLst>
              <a:ext uri="{FF2B5EF4-FFF2-40B4-BE49-F238E27FC236}">
                <a16:creationId xmlns:a16="http://schemas.microsoft.com/office/drawing/2014/main" id="{D7FD6C5A-F4E8-6EC7-D12A-05A5624F5F26}"/>
              </a:ext>
            </a:extLst>
          </p:cNvPr>
          <p:cNvPicPr>
            <a:picLocks noChangeAspect="1"/>
          </p:cNvPicPr>
          <p:nvPr/>
        </p:nvPicPr>
        <p:blipFill>
          <a:blip r:embed="rId4"/>
          <a:stretch>
            <a:fillRect/>
          </a:stretch>
        </p:blipFill>
        <p:spPr>
          <a:xfrm>
            <a:off x="6518564" y="3330342"/>
            <a:ext cx="5517465" cy="3397718"/>
          </a:xfrm>
          <a:prstGeom prst="rect">
            <a:avLst/>
          </a:prstGeom>
        </p:spPr>
      </p:pic>
      <p:pic>
        <p:nvPicPr>
          <p:cNvPr id="9" name="Picture 8" descr="A diagram of a virus&#10;&#10;AI-generated content may be incorrect.">
            <a:extLst>
              <a:ext uri="{FF2B5EF4-FFF2-40B4-BE49-F238E27FC236}">
                <a16:creationId xmlns:a16="http://schemas.microsoft.com/office/drawing/2014/main" id="{83C2CA66-2D66-2643-9B9B-AE229BD070B5}"/>
              </a:ext>
            </a:extLst>
          </p:cNvPr>
          <p:cNvPicPr>
            <a:picLocks noChangeAspect="1"/>
          </p:cNvPicPr>
          <p:nvPr/>
        </p:nvPicPr>
        <p:blipFill>
          <a:blip r:embed="rId5"/>
          <a:stretch>
            <a:fillRect/>
          </a:stretch>
        </p:blipFill>
        <p:spPr>
          <a:xfrm>
            <a:off x="557158" y="2147888"/>
            <a:ext cx="5114009" cy="4231196"/>
          </a:xfrm>
          <a:prstGeom prst="rect">
            <a:avLst/>
          </a:prstGeom>
        </p:spPr>
      </p:pic>
      <p:sp>
        <p:nvSpPr>
          <p:cNvPr id="10" name="TextBox 9">
            <a:extLst>
              <a:ext uri="{FF2B5EF4-FFF2-40B4-BE49-F238E27FC236}">
                <a16:creationId xmlns:a16="http://schemas.microsoft.com/office/drawing/2014/main" id="{7D19D2E6-8BD3-38D2-10E2-3A4C929B1643}"/>
              </a:ext>
            </a:extLst>
          </p:cNvPr>
          <p:cNvSpPr txBox="1"/>
          <p:nvPr/>
        </p:nvSpPr>
        <p:spPr>
          <a:xfrm>
            <a:off x="404759" y="6514981"/>
            <a:ext cx="6618341" cy="276999"/>
          </a:xfrm>
          <a:prstGeom prst="rect">
            <a:avLst/>
          </a:prstGeom>
          <a:noFill/>
        </p:spPr>
        <p:txBody>
          <a:bodyPr wrap="square" rtlCol="0">
            <a:spAutoFit/>
          </a:bodyPr>
          <a:lstStyle/>
          <a:p>
            <a:r>
              <a:rPr lang="en-US" sz="1200" dirty="0"/>
              <a:t>From </a:t>
            </a:r>
            <a:r>
              <a:rPr lang="en-US" sz="1200" dirty="0" err="1"/>
              <a:t>Perelson</a:t>
            </a:r>
            <a:r>
              <a:rPr lang="en-US" sz="1200" dirty="0"/>
              <a:t>, Nature Reviews Immunology 2002</a:t>
            </a:r>
          </a:p>
        </p:txBody>
      </p:sp>
      <p:sp>
        <p:nvSpPr>
          <p:cNvPr id="3" name="Content Placeholder 3">
            <a:extLst>
              <a:ext uri="{FF2B5EF4-FFF2-40B4-BE49-F238E27FC236}">
                <a16:creationId xmlns:a16="http://schemas.microsoft.com/office/drawing/2014/main" id="{26371AE1-63A5-7863-FEE5-99FCF3FB8AAE}"/>
              </a:ext>
            </a:extLst>
          </p:cNvPr>
          <p:cNvSpPr txBox="1">
            <a:spLocks/>
          </p:cNvSpPr>
          <p:nvPr/>
        </p:nvSpPr>
        <p:spPr>
          <a:xfrm>
            <a:off x="101600" y="1825625"/>
            <a:ext cx="6781800" cy="6673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Uncovering &amp; quantifying rapid virus turnover</a:t>
            </a:r>
          </a:p>
        </p:txBody>
      </p:sp>
      <p:sp>
        <p:nvSpPr>
          <p:cNvPr id="4" name="TextBox 3">
            <a:extLst>
              <a:ext uri="{FF2B5EF4-FFF2-40B4-BE49-F238E27FC236}">
                <a16:creationId xmlns:a16="http://schemas.microsoft.com/office/drawing/2014/main" id="{313C9870-34B7-42E5-C26B-92FE855118A7}"/>
              </a:ext>
            </a:extLst>
          </p:cNvPr>
          <p:cNvSpPr txBox="1"/>
          <p:nvPr/>
        </p:nvSpPr>
        <p:spPr>
          <a:xfrm>
            <a:off x="9893300" y="2274806"/>
            <a:ext cx="762000" cy="369332"/>
          </a:xfrm>
          <a:prstGeom prst="rect">
            <a:avLst/>
          </a:prstGeom>
          <a:noFill/>
        </p:spPr>
        <p:txBody>
          <a:bodyPr wrap="square" rtlCol="0">
            <a:spAutoFit/>
          </a:bodyPr>
          <a:lstStyle/>
          <a:p>
            <a:r>
              <a:rPr lang="en-US" dirty="0">
                <a:solidFill>
                  <a:schemeClr val="accent5">
                    <a:lumMod val="60000"/>
                    <a:lumOff val="40000"/>
                  </a:schemeClr>
                </a:solidFill>
              </a:rPr>
              <a:t>1995</a:t>
            </a:r>
          </a:p>
        </p:txBody>
      </p:sp>
    </p:spTree>
    <p:extLst>
      <p:ext uri="{BB962C8B-B14F-4D97-AF65-F5344CB8AC3E}">
        <p14:creationId xmlns:p14="http://schemas.microsoft.com/office/powerpoint/2010/main" val="2169510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10FCB-17C3-EFB4-0741-6BACE9FE73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7D25C-587F-6F48-94DB-2AEE3896AFF4}"/>
              </a:ext>
            </a:extLst>
          </p:cNvPr>
          <p:cNvSpPr>
            <a:spLocks noGrp="1"/>
          </p:cNvSpPr>
          <p:nvPr>
            <p:ph type="title"/>
          </p:nvPr>
        </p:nvSpPr>
        <p:spPr/>
        <p:txBody>
          <a:bodyPr/>
          <a:lstStyle/>
          <a:p>
            <a:r>
              <a:rPr lang="en-US" dirty="0"/>
              <a:t>A couple of other historical success stories of dynamic models…</a:t>
            </a:r>
          </a:p>
        </p:txBody>
      </p:sp>
      <p:sp>
        <p:nvSpPr>
          <p:cNvPr id="4" name="Content Placeholder 3">
            <a:extLst>
              <a:ext uri="{FF2B5EF4-FFF2-40B4-BE49-F238E27FC236}">
                <a16:creationId xmlns:a16="http://schemas.microsoft.com/office/drawing/2014/main" id="{C083BA84-ECB8-E8F5-BD5A-5776F299ADEB}"/>
              </a:ext>
            </a:extLst>
          </p:cNvPr>
          <p:cNvSpPr>
            <a:spLocks noGrp="1"/>
          </p:cNvSpPr>
          <p:nvPr>
            <p:ph idx="1"/>
          </p:nvPr>
        </p:nvSpPr>
        <p:spPr>
          <a:xfrm>
            <a:off x="317500" y="1825625"/>
            <a:ext cx="7670800" cy="667318"/>
          </a:xfrm>
        </p:spPr>
        <p:txBody>
          <a:bodyPr>
            <a:normAutofit fontScale="85000" lnSpcReduction="10000"/>
          </a:bodyPr>
          <a:lstStyle/>
          <a:p>
            <a:pPr marL="0" indent="0">
              <a:buNone/>
            </a:pPr>
            <a:r>
              <a:rPr lang="en-US" dirty="0"/>
              <a:t>Using dynamic models to design synthetic gene circuits</a:t>
            </a:r>
          </a:p>
        </p:txBody>
      </p:sp>
      <p:pic>
        <p:nvPicPr>
          <p:cNvPr id="5" name="Picture 4" descr="A diagram of a dna sequence&#10;&#10;AI-generated content may be incorrect.">
            <a:extLst>
              <a:ext uri="{FF2B5EF4-FFF2-40B4-BE49-F238E27FC236}">
                <a16:creationId xmlns:a16="http://schemas.microsoft.com/office/drawing/2014/main" id="{87B12E73-E8E1-5EFC-C0B9-F95E7632E11E}"/>
              </a:ext>
            </a:extLst>
          </p:cNvPr>
          <p:cNvPicPr>
            <a:picLocks noChangeAspect="1"/>
          </p:cNvPicPr>
          <p:nvPr/>
        </p:nvPicPr>
        <p:blipFill>
          <a:blip r:embed="rId3"/>
          <a:stretch>
            <a:fillRect/>
          </a:stretch>
        </p:blipFill>
        <p:spPr>
          <a:xfrm>
            <a:off x="68107" y="2599872"/>
            <a:ext cx="4436194" cy="4093028"/>
          </a:xfrm>
          <a:prstGeom prst="rect">
            <a:avLst/>
          </a:prstGeom>
        </p:spPr>
      </p:pic>
      <p:pic>
        <p:nvPicPr>
          <p:cNvPr id="9" name="Picture 8" descr="A diagram of a synthetic toggle swatch&#10;&#10;AI-generated content may be incorrect.">
            <a:extLst>
              <a:ext uri="{FF2B5EF4-FFF2-40B4-BE49-F238E27FC236}">
                <a16:creationId xmlns:a16="http://schemas.microsoft.com/office/drawing/2014/main" id="{0F7B9862-A3EE-2812-E4F5-9AC8921EA3BF}"/>
              </a:ext>
            </a:extLst>
          </p:cNvPr>
          <p:cNvPicPr>
            <a:picLocks noChangeAspect="1"/>
          </p:cNvPicPr>
          <p:nvPr/>
        </p:nvPicPr>
        <p:blipFill>
          <a:blip r:embed="rId4"/>
          <a:stretch>
            <a:fillRect/>
          </a:stretch>
        </p:blipFill>
        <p:spPr>
          <a:xfrm>
            <a:off x="6019800" y="2520646"/>
            <a:ext cx="5778500" cy="3224283"/>
          </a:xfrm>
          <a:prstGeom prst="rect">
            <a:avLst/>
          </a:prstGeom>
        </p:spPr>
      </p:pic>
      <p:pic>
        <p:nvPicPr>
          <p:cNvPr id="11" name="Picture 10" descr="A close-up of a website&#10;&#10;AI-generated content may be incorrect.">
            <a:extLst>
              <a:ext uri="{FF2B5EF4-FFF2-40B4-BE49-F238E27FC236}">
                <a16:creationId xmlns:a16="http://schemas.microsoft.com/office/drawing/2014/main" id="{16DBC0D7-E699-E8B7-5A26-C8104E48FECA}"/>
              </a:ext>
            </a:extLst>
          </p:cNvPr>
          <p:cNvPicPr>
            <a:picLocks noChangeAspect="1"/>
          </p:cNvPicPr>
          <p:nvPr/>
        </p:nvPicPr>
        <p:blipFill>
          <a:blip r:embed="rId5"/>
          <a:stretch>
            <a:fillRect/>
          </a:stretch>
        </p:blipFill>
        <p:spPr>
          <a:xfrm>
            <a:off x="6057899" y="5840596"/>
            <a:ext cx="6015601" cy="1017403"/>
          </a:xfrm>
          <a:prstGeom prst="rect">
            <a:avLst/>
          </a:prstGeom>
        </p:spPr>
      </p:pic>
      <p:sp>
        <p:nvSpPr>
          <p:cNvPr id="12" name="TextBox 11">
            <a:extLst>
              <a:ext uri="{FF2B5EF4-FFF2-40B4-BE49-F238E27FC236}">
                <a16:creationId xmlns:a16="http://schemas.microsoft.com/office/drawing/2014/main" id="{73CFB277-A5D7-41E6-3BA5-4B67CB22DE2D}"/>
              </a:ext>
            </a:extLst>
          </p:cNvPr>
          <p:cNvSpPr txBox="1"/>
          <p:nvPr/>
        </p:nvSpPr>
        <p:spPr>
          <a:xfrm>
            <a:off x="9702800" y="6488667"/>
            <a:ext cx="762000" cy="369332"/>
          </a:xfrm>
          <a:prstGeom prst="rect">
            <a:avLst/>
          </a:prstGeom>
          <a:noFill/>
        </p:spPr>
        <p:txBody>
          <a:bodyPr wrap="square" rtlCol="0">
            <a:spAutoFit/>
          </a:bodyPr>
          <a:lstStyle/>
          <a:p>
            <a:r>
              <a:rPr lang="en-US" dirty="0">
                <a:solidFill>
                  <a:schemeClr val="accent5">
                    <a:lumMod val="60000"/>
                    <a:lumOff val="40000"/>
                  </a:schemeClr>
                </a:solidFill>
              </a:rPr>
              <a:t>2000</a:t>
            </a:r>
          </a:p>
        </p:txBody>
      </p:sp>
    </p:spTree>
    <p:extLst>
      <p:ext uri="{BB962C8B-B14F-4D97-AF65-F5344CB8AC3E}">
        <p14:creationId xmlns:p14="http://schemas.microsoft.com/office/powerpoint/2010/main" val="2943960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01B2C-A748-9633-F4D0-4B81C45A7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102DA-2DF5-FE87-348C-04C3D8556C85}"/>
              </a:ext>
            </a:extLst>
          </p:cNvPr>
          <p:cNvSpPr>
            <a:spLocks noGrp="1"/>
          </p:cNvSpPr>
          <p:nvPr>
            <p:ph type="title"/>
          </p:nvPr>
        </p:nvSpPr>
        <p:spPr/>
        <p:txBody>
          <a:bodyPr/>
          <a:lstStyle/>
          <a:p>
            <a:r>
              <a:rPr lang="en-US" dirty="0"/>
              <a:t>A couple of other historical success stories of dynamic models…</a:t>
            </a:r>
          </a:p>
        </p:txBody>
      </p:sp>
      <p:pic>
        <p:nvPicPr>
          <p:cNvPr id="7" name="Picture 6" descr="A graph of a function of a cell&#10;&#10;AI-generated content may be incorrect.">
            <a:extLst>
              <a:ext uri="{FF2B5EF4-FFF2-40B4-BE49-F238E27FC236}">
                <a16:creationId xmlns:a16="http://schemas.microsoft.com/office/drawing/2014/main" id="{DA2D1036-1137-3BC3-567D-29AE01739573}"/>
              </a:ext>
            </a:extLst>
          </p:cNvPr>
          <p:cNvPicPr>
            <a:picLocks noChangeAspect="1"/>
          </p:cNvPicPr>
          <p:nvPr/>
        </p:nvPicPr>
        <p:blipFill>
          <a:blip r:embed="rId3"/>
          <a:srcRect t="2621"/>
          <a:stretch>
            <a:fillRect/>
          </a:stretch>
        </p:blipFill>
        <p:spPr>
          <a:xfrm>
            <a:off x="7283353" y="1909678"/>
            <a:ext cx="4777039" cy="3985729"/>
          </a:xfrm>
          <a:prstGeom prst="rect">
            <a:avLst/>
          </a:prstGeom>
        </p:spPr>
      </p:pic>
      <p:pic>
        <p:nvPicPr>
          <p:cNvPr id="6" name="Picture 5" descr="A diagram of a mathematical equation&#10;&#10;AI-generated content may be incorrect.">
            <a:extLst>
              <a:ext uri="{FF2B5EF4-FFF2-40B4-BE49-F238E27FC236}">
                <a16:creationId xmlns:a16="http://schemas.microsoft.com/office/drawing/2014/main" id="{5E9C5964-5D44-E989-FEBF-92B673910E95}"/>
              </a:ext>
            </a:extLst>
          </p:cNvPr>
          <p:cNvPicPr>
            <a:picLocks noChangeAspect="1"/>
          </p:cNvPicPr>
          <p:nvPr/>
        </p:nvPicPr>
        <p:blipFill>
          <a:blip r:embed="rId4"/>
          <a:stretch>
            <a:fillRect/>
          </a:stretch>
        </p:blipFill>
        <p:spPr>
          <a:xfrm>
            <a:off x="317500" y="2463800"/>
            <a:ext cx="6759542" cy="3431608"/>
          </a:xfrm>
          <a:prstGeom prst="rect">
            <a:avLst/>
          </a:prstGeom>
        </p:spPr>
      </p:pic>
      <p:pic>
        <p:nvPicPr>
          <p:cNvPr id="8" name="Picture 7" descr="A close-up of a website&#10;&#10;AI-generated content may be incorrect.">
            <a:extLst>
              <a:ext uri="{FF2B5EF4-FFF2-40B4-BE49-F238E27FC236}">
                <a16:creationId xmlns:a16="http://schemas.microsoft.com/office/drawing/2014/main" id="{F7E26F1F-B92E-5B17-C261-9166FAB60728}"/>
              </a:ext>
            </a:extLst>
          </p:cNvPr>
          <p:cNvPicPr>
            <a:picLocks noChangeAspect="1"/>
          </p:cNvPicPr>
          <p:nvPr/>
        </p:nvPicPr>
        <p:blipFill>
          <a:blip r:embed="rId5"/>
          <a:stretch>
            <a:fillRect/>
          </a:stretch>
        </p:blipFill>
        <p:spPr>
          <a:xfrm>
            <a:off x="6057899" y="5840596"/>
            <a:ext cx="6015601" cy="1017403"/>
          </a:xfrm>
          <a:prstGeom prst="rect">
            <a:avLst/>
          </a:prstGeom>
        </p:spPr>
      </p:pic>
      <p:sp>
        <p:nvSpPr>
          <p:cNvPr id="10" name="TextBox 9">
            <a:extLst>
              <a:ext uri="{FF2B5EF4-FFF2-40B4-BE49-F238E27FC236}">
                <a16:creationId xmlns:a16="http://schemas.microsoft.com/office/drawing/2014/main" id="{6F294473-72D3-F5EE-233F-EE7F3BC65E7C}"/>
              </a:ext>
            </a:extLst>
          </p:cNvPr>
          <p:cNvSpPr txBox="1"/>
          <p:nvPr/>
        </p:nvSpPr>
        <p:spPr>
          <a:xfrm>
            <a:off x="9702800" y="6488667"/>
            <a:ext cx="762000" cy="369332"/>
          </a:xfrm>
          <a:prstGeom prst="rect">
            <a:avLst/>
          </a:prstGeom>
          <a:noFill/>
        </p:spPr>
        <p:txBody>
          <a:bodyPr wrap="square" rtlCol="0">
            <a:spAutoFit/>
          </a:bodyPr>
          <a:lstStyle/>
          <a:p>
            <a:r>
              <a:rPr lang="en-US" dirty="0">
                <a:solidFill>
                  <a:schemeClr val="accent5">
                    <a:lumMod val="60000"/>
                    <a:lumOff val="40000"/>
                  </a:schemeClr>
                </a:solidFill>
              </a:rPr>
              <a:t>2000</a:t>
            </a:r>
          </a:p>
        </p:txBody>
      </p:sp>
      <p:sp>
        <p:nvSpPr>
          <p:cNvPr id="4" name="Content Placeholder 3">
            <a:extLst>
              <a:ext uri="{FF2B5EF4-FFF2-40B4-BE49-F238E27FC236}">
                <a16:creationId xmlns:a16="http://schemas.microsoft.com/office/drawing/2014/main" id="{9845C8A3-C9BC-C4E1-D919-53578ACE2769}"/>
              </a:ext>
            </a:extLst>
          </p:cNvPr>
          <p:cNvSpPr>
            <a:spLocks noGrp="1"/>
          </p:cNvSpPr>
          <p:nvPr>
            <p:ph idx="1"/>
          </p:nvPr>
        </p:nvSpPr>
        <p:spPr>
          <a:xfrm>
            <a:off x="317500" y="1825625"/>
            <a:ext cx="7670800" cy="667318"/>
          </a:xfrm>
        </p:spPr>
        <p:txBody>
          <a:bodyPr>
            <a:normAutofit fontScale="85000" lnSpcReduction="10000"/>
          </a:bodyPr>
          <a:lstStyle/>
          <a:p>
            <a:pPr marL="0" indent="0">
              <a:buNone/>
            </a:pPr>
            <a:r>
              <a:rPr lang="en-US" dirty="0"/>
              <a:t>Using dynamic models to design synthetic gene circuits</a:t>
            </a:r>
          </a:p>
        </p:txBody>
      </p:sp>
    </p:spTree>
    <p:extLst>
      <p:ext uri="{BB962C8B-B14F-4D97-AF65-F5344CB8AC3E}">
        <p14:creationId xmlns:p14="http://schemas.microsoft.com/office/powerpoint/2010/main" val="259770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website&#10;&#10;AI-generated content may be incorrect.">
            <a:extLst>
              <a:ext uri="{FF2B5EF4-FFF2-40B4-BE49-F238E27FC236}">
                <a16:creationId xmlns:a16="http://schemas.microsoft.com/office/drawing/2014/main" id="{97872EAE-5555-26C7-2CF0-97DDF4CFDAAE}"/>
              </a:ext>
            </a:extLst>
          </p:cNvPr>
          <p:cNvPicPr>
            <a:picLocks noChangeAspect="1"/>
          </p:cNvPicPr>
          <p:nvPr/>
        </p:nvPicPr>
        <p:blipFill>
          <a:blip r:embed="rId3"/>
          <a:stretch>
            <a:fillRect/>
          </a:stretch>
        </p:blipFill>
        <p:spPr>
          <a:xfrm>
            <a:off x="148937" y="1458912"/>
            <a:ext cx="7029850" cy="245745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56D12AE-B4A4-13EE-51F1-68BBCDCB2348}"/>
              </a:ext>
            </a:extLst>
          </p:cNvPr>
          <p:cNvPicPr>
            <a:picLocks noChangeAspect="1"/>
          </p:cNvPicPr>
          <p:nvPr/>
        </p:nvPicPr>
        <p:blipFill>
          <a:blip r:embed="rId4"/>
          <a:stretch>
            <a:fillRect/>
          </a:stretch>
        </p:blipFill>
        <p:spPr>
          <a:xfrm>
            <a:off x="6949208" y="2032000"/>
            <a:ext cx="5153891" cy="4724400"/>
          </a:xfrm>
          <a:prstGeom prst="rect">
            <a:avLst/>
          </a:prstGeom>
        </p:spPr>
      </p:pic>
      <p:sp>
        <p:nvSpPr>
          <p:cNvPr id="13" name="Title 1">
            <a:extLst>
              <a:ext uri="{FF2B5EF4-FFF2-40B4-BE49-F238E27FC236}">
                <a16:creationId xmlns:a16="http://schemas.microsoft.com/office/drawing/2014/main" id="{233E53A8-AD9F-FAB9-EE95-96D5AAA3DC5A}"/>
              </a:ext>
            </a:extLst>
          </p:cNvPr>
          <p:cNvSpPr>
            <a:spLocks noGrp="1"/>
          </p:cNvSpPr>
          <p:nvPr>
            <p:ph type="title"/>
          </p:nvPr>
        </p:nvSpPr>
        <p:spPr>
          <a:xfrm>
            <a:off x="558800" y="365125"/>
            <a:ext cx="10515600" cy="1325563"/>
          </a:xfrm>
        </p:spPr>
        <p:txBody>
          <a:bodyPr/>
          <a:lstStyle/>
          <a:p>
            <a:r>
              <a:rPr lang="en-US" dirty="0"/>
              <a:t>Dynamic Models in the Age of AI/ML - </a:t>
            </a:r>
            <a:r>
              <a:rPr lang="en-US" dirty="0" err="1"/>
              <a:t>SINDy</a:t>
            </a:r>
            <a:endParaRPr lang="en-US" dirty="0"/>
          </a:p>
        </p:txBody>
      </p:sp>
      <p:sp>
        <p:nvSpPr>
          <p:cNvPr id="14" name="TextBox 13">
            <a:extLst>
              <a:ext uri="{FF2B5EF4-FFF2-40B4-BE49-F238E27FC236}">
                <a16:creationId xmlns:a16="http://schemas.microsoft.com/office/drawing/2014/main" id="{A271D5D9-37F2-777F-62D7-A53046A7BD92}"/>
              </a:ext>
            </a:extLst>
          </p:cNvPr>
          <p:cNvSpPr txBox="1"/>
          <p:nvPr/>
        </p:nvSpPr>
        <p:spPr>
          <a:xfrm>
            <a:off x="3282862" y="2618859"/>
            <a:ext cx="762000" cy="369332"/>
          </a:xfrm>
          <a:prstGeom prst="rect">
            <a:avLst/>
          </a:prstGeom>
          <a:noFill/>
        </p:spPr>
        <p:txBody>
          <a:bodyPr wrap="square" rtlCol="0">
            <a:spAutoFit/>
          </a:bodyPr>
          <a:lstStyle/>
          <a:p>
            <a:r>
              <a:rPr lang="en-US" dirty="0">
                <a:solidFill>
                  <a:schemeClr val="accent5">
                    <a:lumMod val="60000"/>
                    <a:lumOff val="40000"/>
                  </a:schemeClr>
                </a:solidFill>
              </a:rPr>
              <a:t>2016</a:t>
            </a:r>
          </a:p>
        </p:txBody>
      </p:sp>
    </p:spTree>
    <p:extLst>
      <p:ext uri="{BB962C8B-B14F-4D97-AF65-F5344CB8AC3E}">
        <p14:creationId xmlns:p14="http://schemas.microsoft.com/office/powerpoint/2010/main" val="3236096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0DA7-2CB3-DCF9-F39F-F966689FE0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7C68E-FE41-4924-6665-0A19E6D130EF}"/>
              </a:ext>
            </a:extLst>
          </p:cNvPr>
          <p:cNvSpPr>
            <a:spLocks noGrp="1"/>
          </p:cNvSpPr>
          <p:nvPr>
            <p:ph type="title"/>
          </p:nvPr>
        </p:nvSpPr>
        <p:spPr>
          <a:xfrm>
            <a:off x="558800" y="365125"/>
            <a:ext cx="10515600" cy="1325563"/>
          </a:xfrm>
        </p:spPr>
        <p:txBody>
          <a:bodyPr/>
          <a:lstStyle/>
          <a:p>
            <a:r>
              <a:rPr lang="en-US" dirty="0"/>
              <a:t>Dynamic Models in the Age of AI/ML - </a:t>
            </a:r>
            <a:r>
              <a:rPr lang="en-US" dirty="0" err="1"/>
              <a:t>SINDy</a:t>
            </a:r>
            <a:endParaRPr lang="en-US" dirty="0"/>
          </a:p>
        </p:txBody>
      </p:sp>
      <p:sp>
        <p:nvSpPr>
          <p:cNvPr id="3" name="TextBox 2">
            <a:extLst>
              <a:ext uri="{FF2B5EF4-FFF2-40B4-BE49-F238E27FC236}">
                <a16:creationId xmlns:a16="http://schemas.microsoft.com/office/drawing/2014/main" id="{D5BC3EEE-9B66-E616-F4F5-1743E98787C1}"/>
              </a:ext>
            </a:extLst>
          </p:cNvPr>
          <p:cNvSpPr txBox="1"/>
          <p:nvPr/>
        </p:nvSpPr>
        <p:spPr>
          <a:xfrm>
            <a:off x="127000" y="4029482"/>
            <a:ext cx="6377708" cy="2893100"/>
          </a:xfrm>
          <a:prstGeom prst="rect">
            <a:avLst/>
          </a:prstGeom>
          <a:noFill/>
        </p:spPr>
        <p:txBody>
          <a:bodyPr wrap="square" rtlCol="0">
            <a:spAutoFit/>
          </a:bodyPr>
          <a:lstStyle/>
          <a:p>
            <a:r>
              <a:rPr lang="en-US" sz="1400" dirty="0"/>
              <a:t>Understanding dynamic constraints and balances in nature has facilitated rapid development of knowledge and enabled technology, including aircraft, combustion engines, satellites, and electrical power. This work develops a novel framework to discover governing equations underlying a dynamical system simply from data measurements, leveraging advances in sparsity techniques and machine learning. </a:t>
            </a:r>
            <a:r>
              <a:rPr lang="en-US" sz="1400" dirty="0">
                <a:highlight>
                  <a:srgbClr val="FFFF00"/>
                </a:highlight>
              </a:rPr>
              <a:t>The resulting models are </a:t>
            </a:r>
            <a:r>
              <a:rPr lang="en-US" sz="1400" dirty="0">
                <a:highlight>
                  <a:srgbClr val="00FFFF"/>
                </a:highlight>
              </a:rPr>
              <a:t>parsimonious</a:t>
            </a:r>
            <a:r>
              <a:rPr lang="en-US" sz="1400" dirty="0">
                <a:highlight>
                  <a:srgbClr val="FFFF00"/>
                </a:highlight>
              </a:rPr>
              <a:t>, balancing model complexity with descriptive ability while avoiding overfitting. </a:t>
            </a:r>
            <a:r>
              <a:rPr lang="en-US" sz="1400" dirty="0"/>
              <a:t>There are many critical data-driven problems, such as understanding cognition from neural recordings, inferring climate patterns, determining stability of financial markets, predicting and suppressing the spread of disease, and controlling turbulence for greener transportation and energy. With abundant data and elusive laws, data-driven discovery of dynamics will continue to play an important role in these efforts.</a:t>
            </a:r>
          </a:p>
        </p:txBody>
      </p:sp>
      <p:pic>
        <p:nvPicPr>
          <p:cNvPr id="4" name="Picture 3" descr="A screenshot of a website&#10;&#10;AI-generated content may be incorrect.">
            <a:extLst>
              <a:ext uri="{FF2B5EF4-FFF2-40B4-BE49-F238E27FC236}">
                <a16:creationId xmlns:a16="http://schemas.microsoft.com/office/drawing/2014/main" id="{67784A68-0400-5E47-0BFB-2694EE8975A7}"/>
              </a:ext>
            </a:extLst>
          </p:cNvPr>
          <p:cNvPicPr>
            <a:picLocks noChangeAspect="1"/>
          </p:cNvPicPr>
          <p:nvPr/>
        </p:nvPicPr>
        <p:blipFill>
          <a:blip r:embed="rId3"/>
          <a:stretch>
            <a:fillRect/>
          </a:stretch>
        </p:blipFill>
        <p:spPr>
          <a:xfrm>
            <a:off x="148937" y="1458912"/>
            <a:ext cx="7029850" cy="245745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DD2862D-2118-817E-85DD-00B1AD9C694B}"/>
              </a:ext>
            </a:extLst>
          </p:cNvPr>
          <p:cNvPicPr>
            <a:picLocks noChangeAspect="1"/>
          </p:cNvPicPr>
          <p:nvPr/>
        </p:nvPicPr>
        <p:blipFill>
          <a:blip r:embed="rId4"/>
          <a:stretch>
            <a:fillRect/>
          </a:stretch>
        </p:blipFill>
        <p:spPr>
          <a:xfrm>
            <a:off x="6949208" y="2032000"/>
            <a:ext cx="5153891" cy="4724400"/>
          </a:xfrm>
          <a:prstGeom prst="rect">
            <a:avLst/>
          </a:prstGeom>
        </p:spPr>
      </p:pic>
      <p:sp>
        <p:nvSpPr>
          <p:cNvPr id="6" name="TextBox 5">
            <a:extLst>
              <a:ext uri="{FF2B5EF4-FFF2-40B4-BE49-F238E27FC236}">
                <a16:creationId xmlns:a16="http://schemas.microsoft.com/office/drawing/2014/main" id="{64AEE091-AC78-EE35-5779-0F1488A3D765}"/>
              </a:ext>
            </a:extLst>
          </p:cNvPr>
          <p:cNvSpPr txBox="1"/>
          <p:nvPr/>
        </p:nvSpPr>
        <p:spPr>
          <a:xfrm>
            <a:off x="3282862" y="2618859"/>
            <a:ext cx="762000" cy="369332"/>
          </a:xfrm>
          <a:prstGeom prst="rect">
            <a:avLst/>
          </a:prstGeom>
          <a:noFill/>
        </p:spPr>
        <p:txBody>
          <a:bodyPr wrap="square" rtlCol="0">
            <a:spAutoFit/>
          </a:bodyPr>
          <a:lstStyle/>
          <a:p>
            <a:r>
              <a:rPr lang="en-US" dirty="0">
                <a:solidFill>
                  <a:schemeClr val="accent5">
                    <a:lumMod val="60000"/>
                    <a:lumOff val="40000"/>
                  </a:schemeClr>
                </a:solidFill>
              </a:rPr>
              <a:t>2016</a:t>
            </a:r>
          </a:p>
        </p:txBody>
      </p:sp>
    </p:spTree>
    <p:extLst>
      <p:ext uri="{BB962C8B-B14F-4D97-AF65-F5344CB8AC3E}">
        <p14:creationId xmlns:p14="http://schemas.microsoft.com/office/powerpoint/2010/main" val="702493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B5A7-BE68-1C83-A25E-DEC23FD6060E}"/>
              </a:ext>
            </a:extLst>
          </p:cNvPr>
          <p:cNvSpPr>
            <a:spLocks noGrp="1"/>
          </p:cNvSpPr>
          <p:nvPr>
            <p:ph type="title"/>
          </p:nvPr>
        </p:nvSpPr>
        <p:spPr/>
        <p:txBody>
          <a:bodyPr/>
          <a:lstStyle/>
          <a:p>
            <a:r>
              <a:rPr lang="en-US" dirty="0"/>
              <a:t>Computational Exercises</a:t>
            </a:r>
          </a:p>
        </p:txBody>
      </p:sp>
      <p:sp>
        <p:nvSpPr>
          <p:cNvPr id="3" name="Content Placeholder 2">
            <a:extLst>
              <a:ext uri="{FF2B5EF4-FFF2-40B4-BE49-F238E27FC236}">
                <a16:creationId xmlns:a16="http://schemas.microsoft.com/office/drawing/2014/main" id="{58A26A19-D079-2F86-A913-F86AEDA20BDE}"/>
              </a:ext>
            </a:extLst>
          </p:cNvPr>
          <p:cNvSpPr>
            <a:spLocks noGrp="1"/>
          </p:cNvSpPr>
          <p:nvPr>
            <p:ph idx="1"/>
          </p:nvPr>
        </p:nvSpPr>
        <p:spPr/>
        <p:txBody>
          <a:bodyPr/>
          <a:lstStyle/>
          <a:p>
            <a:r>
              <a:rPr lang="en-US" dirty="0"/>
              <a:t>Language is up to you! (I can help you if Python or MATLAB, I have some scripts to get you started in Python, MATLAB, R)</a:t>
            </a:r>
          </a:p>
          <a:p>
            <a:r>
              <a:rPr lang="en-US" dirty="0"/>
              <a:t>If you have software installed locally on your laptop, you can write and run your scripts locally</a:t>
            </a:r>
          </a:p>
          <a:p>
            <a:r>
              <a:rPr lang="en-US" dirty="0"/>
              <a:t>Other options:</a:t>
            </a:r>
          </a:p>
          <a:p>
            <a:pPr lvl="1"/>
            <a:r>
              <a:rPr lang="en-US" dirty="0" err="1"/>
              <a:t>Jupyter</a:t>
            </a:r>
            <a:r>
              <a:rPr lang="en-US" dirty="0"/>
              <a:t> server on HPC:  </a:t>
            </a:r>
            <a:r>
              <a:rPr lang="en-US" dirty="0">
                <a:hlinkClick r:id="rId2"/>
              </a:rPr>
              <a:t>https://rcic.uci.edu/slurm/examples.html#jupyterhub-portal</a:t>
            </a:r>
            <a:endParaRPr lang="en-US" dirty="0"/>
          </a:p>
          <a:p>
            <a:pPr lvl="1"/>
            <a:r>
              <a:rPr lang="en-US" dirty="0"/>
              <a:t>Login (w </a:t>
            </a:r>
            <a:r>
              <a:rPr lang="en-US" dirty="0" err="1"/>
              <a:t>UCINet</a:t>
            </a:r>
            <a:r>
              <a:rPr lang="en-US" dirty="0"/>
              <a:t> ID) at </a:t>
            </a:r>
            <a:r>
              <a:rPr lang="en-US" dirty="0" err="1"/>
              <a:t>matlab.mathworks.com</a:t>
            </a:r>
            <a:r>
              <a:rPr lang="en-US" dirty="0"/>
              <a:t>  ➞ MATLAB Online</a:t>
            </a:r>
          </a:p>
          <a:p>
            <a:r>
              <a:rPr lang="en-US" dirty="0"/>
              <a:t>If you’re not sure what language/platform, let’s chat!</a:t>
            </a:r>
          </a:p>
        </p:txBody>
      </p:sp>
    </p:spTree>
    <p:extLst>
      <p:ext uri="{BB962C8B-B14F-4D97-AF65-F5344CB8AC3E}">
        <p14:creationId xmlns:p14="http://schemas.microsoft.com/office/powerpoint/2010/main" val="1632751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4781-BC37-2907-D7BD-8EBD29ABD4C4}"/>
              </a:ext>
            </a:extLst>
          </p:cNvPr>
          <p:cNvSpPr>
            <a:spLocks noGrp="1"/>
          </p:cNvSpPr>
          <p:nvPr>
            <p:ph type="title"/>
          </p:nvPr>
        </p:nvSpPr>
        <p:spPr/>
        <p:txBody>
          <a:bodyPr/>
          <a:lstStyle/>
          <a:p>
            <a:r>
              <a:rPr lang="en-US" dirty="0"/>
              <a:t>Teams and Deliverables</a:t>
            </a:r>
          </a:p>
        </p:txBody>
      </p:sp>
      <p:sp>
        <p:nvSpPr>
          <p:cNvPr id="3" name="Content Placeholder 2">
            <a:extLst>
              <a:ext uri="{FF2B5EF4-FFF2-40B4-BE49-F238E27FC236}">
                <a16:creationId xmlns:a16="http://schemas.microsoft.com/office/drawing/2014/main" id="{90C26563-F74B-1E42-3992-8D562182B18E}"/>
              </a:ext>
            </a:extLst>
          </p:cNvPr>
          <p:cNvSpPr>
            <a:spLocks noGrp="1"/>
          </p:cNvSpPr>
          <p:nvPr>
            <p:ph idx="1"/>
          </p:nvPr>
        </p:nvSpPr>
        <p:spPr/>
        <p:txBody>
          <a:bodyPr/>
          <a:lstStyle/>
          <a:p>
            <a:r>
              <a:rPr lang="en-US" dirty="0"/>
              <a:t>Team Formation: TBD</a:t>
            </a:r>
          </a:p>
          <a:p>
            <a:r>
              <a:rPr lang="en-US" dirty="0"/>
              <a:t>Instructions:</a:t>
            </a:r>
          </a:p>
          <a:p>
            <a:pPr lvl="1"/>
            <a:r>
              <a:rPr lang="en-US" dirty="0"/>
              <a:t>Work through the exercises with your team. I recommend coding separately, but helping each other. That is, no team member should get much ahead of the others. </a:t>
            </a:r>
          </a:p>
          <a:p>
            <a:r>
              <a:rPr lang="en-US" dirty="0"/>
              <a:t>Deliverables: Show me your progress as I walk around (short answer, sketches, graphs). I’ll check off each team’s progress. </a:t>
            </a:r>
          </a:p>
          <a:p>
            <a:pPr lvl="1"/>
            <a:endParaRPr lang="en-US" dirty="0"/>
          </a:p>
        </p:txBody>
      </p:sp>
    </p:spTree>
    <p:extLst>
      <p:ext uri="{BB962C8B-B14F-4D97-AF65-F5344CB8AC3E}">
        <p14:creationId xmlns:p14="http://schemas.microsoft.com/office/powerpoint/2010/main" val="217862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E928-BC01-6225-D09A-BC1FC271A9A4}"/>
              </a:ext>
            </a:extLst>
          </p:cNvPr>
          <p:cNvSpPr>
            <a:spLocks noGrp="1"/>
          </p:cNvSpPr>
          <p:nvPr>
            <p:ph type="title"/>
          </p:nvPr>
        </p:nvSpPr>
        <p:spPr>
          <a:xfrm>
            <a:off x="165100" y="314325"/>
            <a:ext cx="10515600" cy="1325563"/>
          </a:xfrm>
        </p:spPr>
        <p:txBody>
          <a:bodyPr/>
          <a:lstStyle/>
          <a:p>
            <a:r>
              <a:rPr lang="en-US" dirty="0"/>
              <a:t>Excerpts from the literature…</a:t>
            </a:r>
            <a:br>
              <a:rPr lang="en-US" dirty="0"/>
            </a:br>
            <a:r>
              <a:rPr lang="en-US" dirty="0"/>
              <a:t>Why build models for biology?</a:t>
            </a:r>
          </a:p>
        </p:txBody>
      </p:sp>
      <p:pic>
        <p:nvPicPr>
          <p:cNvPr id="5" name="Picture 4" descr="Diagram of a diagram of a natural system&#10;&#10;AI-generated content may be incorrect.">
            <a:extLst>
              <a:ext uri="{FF2B5EF4-FFF2-40B4-BE49-F238E27FC236}">
                <a16:creationId xmlns:a16="http://schemas.microsoft.com/office/drawing/2014/main" id="{93AFDFDD-B6EB-A5FC-807D-E8855F0763AC}"/>
              </a:ext>
            </a:extLst>
          </p:cNvPr>
          <p:cNvPicPr>
            <a:picLocks noChangeAspect="1"/>
          </p:cNvPicPr>
          <p:nvPr/>
        </p:nvPicPr>
        <p:blipFill>
          <a:blip r:embed="rId3"/>
          <a:stretch>
            <a:fillRect/>
          </a:stretch>
        </p:blipFill>
        <p:spPr>
          <a:xfrm>
            <a:off x="-19050" y="2438400"/>
            <a:ext cx="5592386" cy="4197349"/>
          </a:xfrm>
          <a:prstGeom prst="rect">
            <a:avLst/>
          </a:prstGeom>
        </p:spPr>
      </p:pic>
      <p:pic>
        <p:nvPicPr>
          <p:cNvPr id="7" name="Picture 6" descr="A close-up of a name&#10;&#10;AI-generated content may be incorrect.">
            <a:extLst>
              <a:ext uri="{FF2B5EF4-FFF2-40B4-BE49-F238E27FC236}">
                <a16:creationId xmlns:a16="http://schemas.microsoft.com/office/drawing/2014/main" id="{DF4FFEAB-6D1D-F499-BA5E-A0AF76326F22}"/>
              </a:ext>
            </a:extLst>
          </p:cNvPr>
          <p:cNvPicPr>
            <a:picLocks noChangeAspect="1"/>
          </p:cNvPicPr>
          <p:nvPr/>
        </p:nvPicPr>
        <p:blipFill>
          <a:blip r:embed="rId4"/>
          <a:stretch>
            <a:fillRect/>
          </a:stretch>
        </p:blipFill>
        <p:spPr>
          <a:xfrm>
            <a:off x="7188200" y="1098550"/>
            <a:ext cx="4838700" cy="1485900"/>
          </a:xfrm>
          <a:prstGeom prst="rect">
            <a:avLst/>
          </a:prstGeom>
        </p:spPr>
      </p:pic>
      <p:sp>
        <p:nvSpPr>
          <p:cNvPr id="8" name="TextBox 7">
            <a:extLst>
              <a:ext uri="{FF2B5EF4-FFF2-40B4-BE49-F238E27FC236}">
                <a16:creationId xmlns:a16="http://schemas.microsoft.com/office/drawing/2014/main" id="{C99E5652-512B-9CC5-76BC-B3BB105F159A}"/>
              </a:ext>
            </a:extLst>
          </p:cNvPr>
          <p:cNvSpPr txBox="1"/>
          <p:nvPr/>
        </p:nvSpPr>
        <p:spPr>
          <a:xfrm>
            <a:off x="5702300" y="2995613"/>
            <a:ext cx="6489700" cy="3600986"/>
          </a:xfrm>
          <a:prstGeom prst="rect">
            <a:avLst/>
          </a:prstGeom>
          <a:noFill/>
        </p:spPr>
        <p:txBody>
          <a:bodyPr wrap="square" rtlCol="0">
            <a:spAutoFit/>
          </a:bodyPr>
          <a:lstStyle/>
          <a:p>
            <a:r>
              <a:rPr lang="en-US" sz="1400" dirty="0"/>
              <a:t>Models are useful for many different purposes: perhaps the most important of these are </a:t>
            </a:r>
            <a:r>
              <a:rPr lang="en-US" sz="1400" dirty="0" err="1">
                <a:highlight>
                  <a:srgbClr val="FFFF00"/>
                </a:highlight>
              </a:rPr>
              <a:t>crystallising</a:t>
            </a:r>
            <a:r>
              <a:rPr lang="en-US" sz="1400" dirty="0">
                <a:highlight>
                  <a:srgbClr val="FFFF00"/>
                </a:highlight>
              </a:rPr>
              <a:t> our assumptions and testing them, guiding experiments and looking at experimentally unreachable scenarios [5], as well as the much-vaunted ability to make new predictions [6].</a:t>
            </a:r>
            <a:r>
              <a:rPr lang="en-US" sz="1400" dirty="0"/>
              <a:t> Ideally, there should be a virtuous cycle between experiment and theory to understand the natural system in which we are interested [7] (Fig. 1).</a:t>
            </a:r>
          </a:p>
          <a:p>
            <a:endParaRPr lang="en-US" sz="1400" dirty="0"/>
          </a:p>
          <a:p>
            <a:r>
              <a:rPr lang="en-US" sz="1400" dirty="0"/>
              <a:t>If the model and experiments agree, then parameters for the model can be inferred from the data and the model refined, again leading to further experiments</a:t>
            </a:r>
          </a:p>
          <a:p>
            <a:r>
              <a:rPr lang="en-US" sz="1400" dirty="0"/>
              <a:t>(large arrows, Fig. 1). If they do not agree, this implies that the hypothesis was inappropriate: the model needs revision, and theoretical tests using different models can provide a starting point for further experiments. For this we need to go back to our natural system and propose revisions (major or minor) to the model and new avenues for experiment, as well as verifying our findings (small arrows, Fig. 1). </a:t>
            </a:r>
            <a:endParaRPr lang="en-US" dirty="0"/>
          </a:p>
          <a:p>
            <a:endParaRPr lang="en-US" dirty="0"/>
          </a:p>
        </p:txBody>
      </p:sp>
      <p:sp>
        <p:nvSpPr>
          <p:cNvPr id="3" name="TextBox 2">
            <a:extLst>
              <a:ext uri="{FF2B5EF4-FFF2-40B4-BE49-F238E27FC236}">
                <a16:creationId xmlns:a16="http://schemas.microsoft.com/office/drawing/2014/main" id="{CA642C93-DE16-64FC-06B5-B356D293FABB}"/>
              </a:ext>
            </a:extLst>
          </p:cNvPr>
          <p:cNvSpPr txBox="1"/>
          <p:nvPr/>
        </p:nvSpPr>
        <p:spPr>
          <a:xfrm>
            <a:off x="8229600" y="1060450"/>
            <a:ext cx="762000" cy="369332"/>
          </a:xfrm>
          <a:prstGeom prst="rect">
            <a:avLst/>
          </a:prstGeom>
          <a:noFill/>
        </p:spPr>
        <p:txBody>
          <a:bodyPr wrap="square" rtlCol="0">
            <a:spAutoFit/>
          </a:bodyPr>
          <a:lstStyle/>
          <a:p>
            <a:r>
              <a:rPr lang="en-US" dirty="0">
                <a:solidFill>
                  <a:schemeClr val="accent5">
                    <a:lumMod val="60000"/>
                    <a:lumOff val="40000"/>
                  </a:schemeClr>
                </a:solidFill>
              </a:rPr>
              <a:t>2014</a:t>
            </a:r>
          </a:p>
        </p:txBody>
      </p:sp>
    </p:spTree>
    <p:extLst>
      <p:ext uri="{BB962C8B-B14F-4D97-AF65-F5344CB8AC3E}">
        <p14:creationId xmlns:p14="http://schemas.microsoft.com/office/powerpoint/2010/main" val="3891618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5005-F5C0-C20C-CC47-1C05939BBD29}"/>
              </a:ext>
            </a:extLst>
          </p:cNvPr>
          <p:cNvSpPr>
            <a:spLocks noGrp="1"/>
          </p:cNvSpPr>
          <p:nvPr>
            <p:ph type="title"/>
          </p:nvPr>
        </p:nvSpPr>
        <p:spPr/>
        <p:txBody>
          <a:bodyPr/>
          <a:lstStyle/>
          <a:p>
            <a:r>
              <a:rPr lang="en-US" dirty="0"/>
              <a:t>Are you familiar with the discrete logistic growth model?</a:t>
            </a:r>
          </a:p>
        </p:txBody>
      </p:sp>
      <p:sp>
        <p:nvSpPr>
          <p:cNvPr id="3" name="Content Placeholder 2">
            <a:extLst>
              <a:ext uri="{FF2B5EF4-FFF2-40B4-BE49-F238E27FC236}">
                <a16:creationId xmlns:a16="http://schemas.microsoft.com/office/drawing/2014/main" id="{A065576A-0E11-BA14-8B4D-78AE8F18EAAE}"/>
              </a:ext>
            </a:extLst>
          </p:cNvPr>
          <p:cNvSpPr>
            <a:spLocks noGrp="1"/>
          </p:cNvSpPr>
          <p:nvPr>
            <p:ph idx="1"/>
          </p:nvPr>
        </p:nvSpPr>
        <p:spPr/>
        <p:txBody>
          <a:bodyPr/>
          <a:lstStyle/>
          <a:p>
            <a:pPr marL="0" indent="0">
              <a:buNone/>
            </a:pPr>
            <a:r>
              <a:rPr lang="en-US" dirty="0"/>
              <a:t>[0,1, 2]</a:t>
            </a:r>
          </a:p>
          <a:p>
            <a:pPr marL="0" indent="0">
              <a:buNone/>
            </a:pPr>
            <a:r>
              <a:rPr lang="en-US" dirty="0"/>
              <a:t>[Not at all, A little/somewhat, Yes]</a:t>
            </a:r>
          </a:p>
          <a:p>
            <a:pPr marL="0" indent="0">
              <a:buNone/>
            </a:pPr>
            <a:endParaRPr lang="en-US" dirty="0"/>
          </a:p>
        </p:txBody>
      </p:sp>
    </p:spTree>
    <p:extLst>
      <p:ext uri="{BB962C8B-B14F-4D97-AF65-F5344CB8AC3E}">
        <p14:creationId xmlns:p14="http://schemas.microsoft.com/office/powerpoint/2010/main" val="186269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CB527-DDFF-9B47-4B53-3E28AD825653}"/>
            </a:ext>
          </a:extLst>
        </p:cNvPr>
        <p:cNvGrpSpPr/>
        <p:nvPr/>
      </p:nvGrpSpPr>
      <p:grpSpPr>
        <a:xfrm>
          <a:off x="0" y="0"/>
          <a:ext cx="0" cy="0"/>
          <a:chOff x="0" y="0"/>
          <a:chExt cx="0" cy="0"/>
        </a:xfrm>
      </p:grpSpPr>
      <p:pic>
        <p:nvPicPr>
          <p:cNvPr id="5" name="Picture 4" descr="Diagram of a diagram of a natural system&#10;&#10;AI-generated content may be incorrect.">
            <a:extLst>
              <a:ext uri="{FF2B5EF4-FFF2-40B4-BE49-F238E27FC236}">
                <a16:creationId xmlns:a16="http://schemas.microsoft.com/office/drawing/2014/main" id="{007CFA02-9ABA-4172-24AA-17B74887A012}"/>
              </a:ext>
            </a:extLst>
          </p:cNvPr>
          <p:cNvPicPr>
            <a:picLocks noChangeAspect="1"/>
          </p:cNvPicPr>
          <p:nvPr/>
        </p:nvPicPr>
        <p:blipFill>
          <a:blip r:embed="rId3"/>
          <a:stretch>
            <a:fillRect/>
          </a:stretch>
        </p:blipFill>
        <p:spPr>
          <a:xfrm>
            <a:off x="-19050" y="2438400"/>
            <a:ext cx="5592386" cy="4197349"/>
          </a:xfrm>
          <a:prstGeom prst="rect">
            <a:avLst/>
          </a:prstGeom>
        </p:spPr>
      </p:pic>
      <p:pic>
        <p:nvPicPr>
          <p:cNvPr id="7" name="Picture 6" descr="A close-up of a name&#10;&#10;AI-generated content may be incorrect.">
            <a:extLst>
              <a:ext uri="{FF2B5EF4-FFF2-40B4-BE49-F238E27FC236}">
                <a16:creationId xmlns:a16="http://schemas.microsoft.com/office/drawing/2014/main" id="{D9E8D751-F9E2-290E-60DE-567017C8190B}"/>
              </a:ext>
            </a:extLst>
          </p:cNvPr>
          <p:cNvPicPr>
            <a:picLocks noChangeAspect="1"/>
          </p:cNvPicPr>
          <p:nvPr/>
        </p:nvPicPr>
        <p:blipFill>
          <a:blip r:embed="rId4"/>
          <a:stretch>
            <a:fillRect/>
          </a:stretch>
        </p:blipFill>
        <p:spPr>
          <a:xfrm>
            <a:off x="7188200" y="1098550"/>
            <a:ext cx="4838700" cy="1485900"/>
          </a:xfrm>
          <a:prstGeom prst="rect">
            <a:avLst/>
          </a:prstGeom>
        </p:spPr>
      </p:pic>
      <p:sp>
        <p:nvSpPr>
          <p:cNvPr id="3" name="TextBox 2">
            <a:extLst>
              <a:ext uri="{FF2B5EF4-FFF2-40B4-BE49-F238E27FC236}">
                <a16:creationId xmlns:a16="http://schemas.microsoft.com/office/drawing/2014/main" id="{1B9F42C8-C5BF-4CE2-25CD-B08F998FE777}"/>
              </a:ext>
            </a:extLst>
          </p:cNvPr>
          <p:cNvSpPr txBox="1"/>
          <p:nvPr/>
        </p:nvSpPr>
        <p:spPr>
          <a:xfrm>
            <a:off x="5702300" y="3287713"/>
            <a:ext cx="6489700" cy="2677656"/>
          </a:xfrm>
          <a:prstGeom prst="rect">
            <a:avLst/>
          </a:prstGeom>
          <a:noFill/>
        </p:spPr>
        <p:txBody>
          <a:bodyPr wrap="square" rtlCol="0">
            <a:spAutoFit/>
          </a:bodyPr>
          <a:lstStyle/>
          <a:p>
            <a:r>
              <a:rPr lang="en-US" sz="1400" dirty="0"/>
              <a:t>A model is an abstract representation of the system in which we are interested, usually formulated mathematically. This model can, in simple cases, be solved </a:t>
            </a:r>
            <a:r>
              <a:rPr lang="en-US" sz="1400" dirty="0">
                <a:highlight>
                  <a:srgbClr val="00FFFF"/>
                </a:highlight>
              </a:rPr>
              <a:t>analytically</a:t>
            </a:r>
            <a:r>
              <a:rPr lang="en-US" sz="1400" dirty="0"/>
              <a:t> for a particular question, giving us an exact analytical solution to the question posed to the model. In general, however, analytical solutions for all but the most simple models do not exist, and we have to resort to methods to solve the model </a:t>
            </a:r>
            <a:r>
              <a:rPr lang="en-US" sz="1400" dirty="0">
                <a:highlight>
                  <a:srgbClr val="00FFFF"/>
                </a:highlight>
              </a:rPr>
              <a:t>numerically</a:t>
            </a:r>
            <a:r>
              <a:rPr lang="en-US" sz="1400" dirty="0"/>
              <a:t>. These give rise to numerical solutions, which are approximations to the analytical solution that become more and more accurate as we use smaller and smaller numerical steps … Numerical solutions are (nowadays) evaluated computationally because they are very time-consuming to carry out by hand. In many cases, the numerical solution will try to mimic the </a:t>
            </a:r>
            <a:r>
              <a:rPr lang="en-US" sz="1400" dirty="0" err="1"/>
              <a:t>behaviour</a:t>
            </a:r>
            <a:r>
              <a:rPr lang="en-US" sz="1400" dirty="0"/>
              <a:t> of the real system over time— this is a </a:t>
            </a:r>
            <a:r>
              <a:rPr lang="en-US" sz="1400" dirty="0">
                <a:highlight>
                  <a:srgbClr val="00FFFF"/>
                </a:highlight>
              </a:rPr>
              <a:t>simulation</a:t>
            </a:r>
            <a:r>
              <a:rPr lang="en-US" sz="1400" dirty="0"/>
              <a:t>. </a:t>
            </a:r>
          </a:p>
          <a:p>
            <a:r>
              <a:rPr lang="en-US" sz="1400" dirty="0"/>
              <a:t>(Example: flight simulator).</a:t>
            </a:r>
          </a:p>
        </p:txBody>
      </p:sp>
      <p:sp>
        <p:nvSpPr>
          <p:cNvPr id="4" name="TextBox 3">
            <a:extLst>
              <a:ext uri="{FF2B5EF4-FFF2-40B4-BE49-F238E27FC236}">
                <a16:creationId xmlns:a16="http://schemas.microsoft.com/office/drawing/2014/main" id="{1C07353C-2309-C420-E174-6ECAAF67C388}"/>
              </a:ext>
            </a:extLst>
          </p:cNvPr>
          <p:cNvSpPr txBox="1"/>
          <p:nvPr/>
        </p:nvSpPr>
        <p:spPr>
          <a:xfrm>
            <a:off x="5702300" y="6299300"/>
            <a:ext cx="2336800" cy="369332"/>
          </a:xfrm>
          <a:prstGeom prst="rect">
            <a:avLst/>
          </a:prstGeom>
          <a:noFill/>
        </p:spPr>
        <p:txBody>
          <a:bodyPr wrap="square" rtlCol="0">
            <a:spAutoFit/>
          </a:bodyPr>
          <a:lstStyle/>
          <a:p>
            <a:r>
              <a:rPr lang="en-US" i="1" dirty="0">
                <a:highlight>
                  <a:srgbClr val="00FFFF"/>
                </a:highlight>
              </a:rPr>
              <a:t>(Key terms)</a:t>
            </a:r>
          </a:p>
        </p:txBody>
      </p:sp>
      <p:sp>
        <p:nvSpPr>
          <p:cNvPr id="9" name="Title 1">
            <a:extLst>
              <a:ext uri="{FF2B5EF4-FFF2-40B4-BE49-F238E27FC236}">
                <a16:creationId xmlns:a16="http://schemas.microsoft.com/office/drawing/2014/main" id="{DA368D93-EBCC-D16A-1E24-15302EB6CBA2}"/>
              </a:ext>
            </a:extLst>
          </p:cNvPr>
          <p:cNvSpPr>
            <a:spLocks noGrp="1"/>
          </p:cNvSpPr>
          <p:nvPr>
            <p:ph type="title"/>
          </p:nvPr>
        </p:nvSpPr>
        <p:spPr>
          <a:xfrm>
            <a:off x="165100" y="314325"/>
            <a:ext cx="10515600" cy="1325563"/>
          </a:xfrm>
        </p:spPr>
        <p:txBody>
          <a:bodyPr/>
          <a:lstStyle/>
          <a:p>
            <a:r>
              <a:rPr lang="en-US" dirty="0"/>
              <a:t>Excerpts from the literature…</a:t>
            </a:r>
            <a:br>
              <a:rPr lang="en-US" dirty="0"/>
            </a:br>
            <a:r>
              <a:rPr lang="en-US" dirty="0"/>
              <a:t>Why build models for biology?</a:t>
            </a:r>
          </a:p>
        </p:txBody>
      </p:sp>
      <p:sp>
        <p:nvSpPr>
          <p:cNvPr id="10" name="TextBox 9">
            <a:extLst>
              <a:ext uri="{FF2B5EF4-FFF2-40B4-BE49-F238E27FC236}">
                <a16:creationId xmlns:a16="http://schemas.microsoft.com/office/drawing/2014/main" id="{C1FA6682-201D-5DD5-63C2-7D1F0DF9E6CC}"/>
              </a:ext>
            </a:extLst>
          </p:cNvPr>
          <p:cNvSpPr txBox="1"/>
          <p:nvPr/>
        </p:nvSpPr>
        <p:spPr>
          <a:xfrm>
            <a:off x="8229600" y="1060450"/>
            <a:ext cx="762000" cy="369332"/>
          </a:xfrm>
          <a:prstGeom prst="rect">
            <a:avLst/>
          </a:prstGeom>
          <a:noFill/>
        </p:spPr>
        <p:txBody>
          <a:bodyPr wrap="square" rtlCol="0">
            <a:spAutoFit/>
          </a:bodyPr>
          <a:lstStyle/>
          <a:p>
            <a:r>
              <a:rPr lang="en-US" dirty="0">
                <a:solidFill>
                  <a:schemeClr val="accent5">
                    <a:lumMod val="60000"/>
                    <a:lumOff val="40000"/>
                  </a:schemeClr>
                </a:solidFill>
              </a:rPr>
              <a:t>2014</a:t>
            </a:r>
          </a:p>
        </p:txBody>
      </p:sp>
    </p:spTree>
    <p:extLst>
      <p:ext uri="{BB962C8B-B14F-4D97-AF65-F5344CB8AC3E}">
        <p14:creationId xmlns:p14="http://schemas.microsoft.com/office/powerpoint/2010/main" val="1830161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7F195-5999-8D52-E47E-ADA3362A5405}"/>
            </a:ext>
          </a:extLst>
        </p:cNvPr>
        <p:cNvGrpSpPr/>
        <p:nvPr/>
      </p:nvGrpSpPr>
      <p:grpSpPr>
        <a:xfrm>
          <a:off x="0" y="0"/>
          <a:ext cx="0" cy="0"/>
          <a:chOff x="0" y="0"/>
          <a:chExt cx="0" cy="0"/>
        </a:xfrm>
      </p:grpSpPr>
      <p:pic>
        <p:nvPicPr>
          <p:cNvPr id="5" name="Picture 4" descr="Diagram of a diagram of a natural system&#10;&#10;AI-generated content may be incorrect.">
            <a:extLst>
              <a:ext uri="{FF2B5EF4-FFF2-40B4-BE49-F238E27FC236}">
                <a16:creationId xmlns:a16="http://schemas.microsoft.com/office/drawing/2014/main" id="{75CCA2BC-B4FE-9346-96BF-DB874EE2C634}"/>
              </a:ext>
            </a:extLst>
          </p:cNvPr>
          <p:cNvPicPr>
            <a:picLocks noChangeAspect="1"/>
          </p:cNvPicPr>
          <p:nvPr/>
        </p:nvPicPr>
        <p:blipFill>
          <a:blip r:embed="rId3"/>
          <a:stretch>
            <a:fillRect/>
          </a:stretch>
        </p:blipFill>
        <p:spPr>
          <a:xfrm>
            <a:off x="-19050" y="2438400"/>
            <a:ext cx="5592386" cy="4197349"/>
          </a:xfrm>
          <a:prstGeom prst="rect">
            <a:avLst/>
          </a:prstGeom>
        </p:spPr>
      </p:pic>
      <p:pic>
        <p:nvPicPr>
          <p:cNvPr id="7" name="Picture 6" descr="A close-up of a name&#10;&#10;AI-generated content may be incorrect.">
            <a:extLst>
              <a:ext uri="{FF2B5EF4-FFF2-40B4-BE49-F238E27FC236}">
                <a16:creationId xmlns:a16="http://schemas.microsoft.com/office/drawing/2014/main" id="{FD9AFAE1-77FD-90B0-1E90-CF4A0EA812D0}"/>
              </a:ext>
            </a:extLst>
          </p:cNvPr>
          <p:cNvPicPr>
            <a:picLocks noChangeAspect="1"/>
          </p:cNvPicPr>
          <p:nvPr/>
        </p:nvPicPr>
        <p:blipFill>
          <a:blip r:embed="rId4"/>
          <a:stretch>
            <a:fillRect/>
          </a:stretch>
        </p:blipFill>
        <p:spPr>
          <a:xfrm>
            <a:off x="7200900" y="1098550"/>
            <a:ext cx="4838700" cy="1485900"/>
          </a:xfrm>
          <a:prstGeom prst="rect">
            <a:avLst/>
          </a:prstGeom>
        </p:spPr>
      </p:pic>
      <p:sp>
        <p:nvSpPr>
          <p:cNvPr id="4" name="TextBox 3">
            <a:extLst>
              <a:ext uri="{FF2B5EF4-FFF2-40B4-BE49-F238E27FC236}">
                <a16:creationId xmlns:a16="http://schemas.microsoft.com/office/drawing/2014/main" id="{A1FFDCCD-A13E-57C2-39A4-5749F43268CF}"/>
              </a:ext>
            </a:extLst>
          </p:cNvPr>
          <p:cNvSpPr txBox="1"/>
          <p:nvPr/>
        </p:nvSpPr>
        <p:spPr>
          <a:xfrm>
            <a:off x="5556250" y="3033713"/>
            <a:ext cx="6635750" cy="3593291"/>
          </a:xfrm>
          <a:prstGeom prst="rect">
            <a:avLst/>
          </a:prstGeom>
          <a:noFill/>
        </p:spPr>
        <p:txBody>
          <a:bodyPr wrap="square" rtlCol="0">
            <a:spAutoFit/>
          </a:bodyPr>
          <a:lstStyle/>
          <a:p>
            <a:r>
              <a:rPr lang="en-US" sz="1400" dirty="0"/>
              <a:t>An important point to remember when we talk about mathematical models is that, in a sense, </a:t>
            </a:r>
            <a:r>
              <a:rPr lang="en-US" sz="1400" dirty="0">
                <a:highlight>
                  <a:srgbClr val="FFFF00"/>
                </a:highlight>
              </a:rPr>
              <a:t>“all models are wrong”</a:t>
            </a:r>
            <a:r>
              <a:rPr lang="en-US" sz="1400" dirty="0"/>
              <a:t> [8]. This does not mean their conclusions or predictions are false— as the famous quote continues, </a:t>
            </a:r>
            <a:r>
              <a:rPr lang="en-US" sz="1400" dirty="0">
                <a:highlight>
                  <a:srgbClr val="FFFF00"/>
                </a:highlight>
              </a:rPr>
              <a:t>“but some are useful”</a:t>
            </a:r>
            <a:r>
              <a:rPr lang="en-US" sz="1400" dirty="0"/>
              <a:t> [8]; rather, we should bear in mind that all models are abstractions of reality, simplified versions of the real systems that they represent. A model is a vehicle for gaining understanding [6], and we would not gain any new understanding from a model that was as complicated as the real system … Almost all models are </a:t>
            </a:r>
            <a:r>
              <a:rPr lang="en-US" sz="1400" dirty="0">
                <a:highlight>
                  <a:srgbClr val="00FFFF"/>
                </a:highlight>
              </a:rPr>
              <a:t>phenomenological</a:t>
            </a:r>
            <a:r>
              <a:rPr lang="en-US" sz="1400" dirty="0"/>
              <a:t>; that is, they are based on a set of simplified assumptions that we have distilled from the real system using intuition rather than rigorous proof from basic principles [9]. Incorporating only the important ones allows us to </a:t>
            </a:r>
            <a:r>
              <a:rPr lang="en-US" sz="1400" dirty="0" err="1"/>
              <a:t>crystallise</a:t>
            </a:r>
            <a:r>
              <a:rPr lang="en-US" sz="1400" dirty="0"/>
              <a:t> our understanding of the system (and if the model gives wrong results, we know that our assumptions were wrong or incomplete). Creating phenomenological models is not a trivial task: “sensing which assumptions might be critical and which irrelevant to the question at hand is the art of modeling” [10].</a:t>
            </a:r>
          </a:p>
          <a:p>
            <a:endParaRPr lang="en-US" sz="1050" dirty="0"/>
          </a:p>
          <a:p>
            <a:r>
              <a:rPr lang="en-US" sz="1050" dirty="0"/>
              <a:t> </a:t>
            </a:r>
          </a:p>
          <a:p>
            <a:endParaRPr lang="en-US" sz="1050" dirty="0"/>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4DED76B-A4B4-CBA0-3286-A8980D6BDC37}"/>
                  </a:ext>
                </a:extLst>
              </p14:cNvPr>
              <p14:cNvContentPartPr/>
              <p14:nvPr/>
            </p14:nvContentPartPr>
            <p14:xfrm>
              <a:off x="11552780" y="7286020"/>
              <a:ext cx="360" cy="360"/>
            </p14:xfrm>
          </p:contentPart>
        </mc:Choice>
        <mc:Fallback xmlns="">
          <p:pic>
            <p:nvPicPr>
              <p:cNvPr id="8" name="Ink 7">
                <a:extLst>
                  <a:ext uri="{FF2B5EF4-FFF2-40B4-BE49-F238E27FC236}">
                    <a16:creationId xmlns:a16="http://schemas.microsoft.com/office/drawing/2014/main" id="{24DED76B-A4B4-CBA0-3286-A8980D6BDC37}"/>
                  </a:ext>
                </a:extLst>
              </p:cNvPr>
              <p:cNvPicPr/>
              <p:nvPr/>
            </p:nvPicPr>
            <p:blipFill>
              <a:blip r:embed="rId6"/>
              <a:stretch>
                <a:fillRect/>
              </a:stretch>
            </p:blipFill>
            <p:spPr>
              <a:xfrm>
                <a:off x="11544140" y="7277020"/>
                <a:ext cx="18000" cy="18000"/>
              </a:xfrm>
              <a:prstGeom prst="rect">
                <a:avLst/>
              </a:prstGeom>
            </p:spPr>
          </p:pic>
        </mc:Fallback>
      </mc:AlternateContent>
      <p:sp>
        <p:nvSpPr>
          <p:cNvPr id="9" name="Title 1">
            <a:extLst>
              <a:ext uri="{FF2B5EF4-FFF2-40B4-BE49-F238E27FC236}">
                <a16:creationId xmlns:a16="http://schemas.microsoft.com/office/drawing/2014/main" id="{8666515C-D54B-4D19-A856-AFFFDCA8CED8}"/>
              </a:ext>
            </a:extLst>
          </p:cNvPr>
          <p:cNvSpPr>
            <a:spLocks noGrp="1"/>
          </p:cNvSpPr>
          <p:nvPr>
            <p:ph type="title"/>
          </p:nvPr>
        </p:nvSpPr>
        <p:spPr>
          <a:xfrm>
            <a:off x="165100" y="314325"/>
            <a:ext cx="10515600" cy="1325563"/>
          </a:xfrm>
        </p:spPr>
        <p:txBody>
          <a:bodyPr/>
          <a:lstStyle/>
          <a:p>
            <a:r>
              <a:rPr lang="en-US" dirty="0"/>
              <a:t>Excerpts from the literature…</a:t>
            </a:r>
            <a:br>
              <a:rPr lang="en-US" dirty="0"/>
            </a:br>
            <a:r>
              <a:rPr lang="en-US" dirty="0"/>
              <a:t>Why build models for biology?</a:t>
            </a:r>
          </a:p>
        </p:txBody>
      </p:sp>
      <p:sp>
        <p:nvSpPr>
          <p:cNvPr id="10" name="TextBox 9">
            <a:extLst>
              <a:ext uri="{FF2B5EF4-FFF2-40B4-BE49-F238E27FC236}">
                <a16:creationId xmlns:a16="http://schemas.microsoft.com/office/drawing/2014/main" id="{0B5565B7-C8C7-12AE-00C3-C2320D6D83DF}"/>
              </a:ext>
            </a:extLst>
          </p:cNvPr>
          <p:cNvSpPr txBox="1"/>
          <p:nvPr/>
        </p:nvSpPr>
        <p:spPr>
          <a:xfrm>
            <a:off x="8229600" y="1060450"/>
            <a:ext cx="762000" cy="369332"/>
          </a:xfrm>
          <a:prstGeom prst="rect">
            <a:avLst/>
          </a:prstGeom>
          <a:noFill/>
        </p:spPr>
        <p:txBody>
          <a:bodyPr wrap="square" rtlCol="0">
            <a:spAutoFit/>
          </a:bodyPr>
          <a:lstStyle/>
          <a:p>
            <a:r>
              <a:rPr lang="en-US" dirty="0">
                <a:solidFill>
                  <a:schemeClr val="accent5">
                    <a:lumMod val="60000"/>
                    <a:lumOff val="40000"/>
                  </a:schemeClr>
                </a:solidFill>
              </a:rPr>
              <a:t>2014</a:t>
            </a:r>
          </a:p>
        </p:txBody>
      </p:sp>
    </p:spTree>
    <p:extLst>
      <p:ext uri="{BB962C8B-B14F-4D97-AF65-F5344CB8AC3E}">
        <p14:creationId xmlns:p14="http://schemas.microsoft.com/office/powerpoint/2010/main" val="87734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E489B-F47D-F806-3424-94C26CB5C7AC}"/>
            </a:ext>
          </a:extLst>
        </p:cNvPr>
        <p:cNvGrpSpPr/>
        <p:nvPr/>
      </p:nvGrpSpPr>
      <p:grpSpPr>
        <a:xfrm>
          <a:off x="0" y="0"/>
          <a:ext cx="0" cy="0"/>
          <a:chOff x="0" y="0"/>
          <a:chExt cx="0" cy="0"/>
        </a:xfrm>
      </p:grpSpPr>
      <p:pic>
        <p:nvPicPr>
          <p:cNvPr id="5" name="Picture 4" descr="Diagram of a diagram of a natural system&#10;&#10;AI-generated content may be incorrect.">
            <a:extLst>
              <a:ext uri="{FF2B5EF4-FFF2-40B4-BE49-F238E27FC236}">
                <a16:creationId xmlns:a16="http://schemas.microsoft.com/office/drawing/2014/main" id="{1A826DFE-D1F1-640C-361A-96C3BCAF3223}"/>
              </a:ext>
            </a:extLst>
          </p:cNvPr>
          <p:cNvPicPr>
            <a:picLocks noChangeAspect="1"/>
          </p:cNvPicPr>
          <p:nvPr/>
        </p:nvPicPr>
        <p:blipFill>
          <a:blip r:embed="rId3"/>
          <a:stretch>
            <a:fillRect/>
          </a:stretch>
        </p:blipFill>
        <p:spPr>
          <a:xfrm>
            <a:off x="-19050" y="2438400"/>
            <a:ext cx="5592386" cy="4197349"/>
          </a:xfrm>
          <a:prstGeom prst="rect">
            <a:avLst/>
          </a:prstGeom>
        </p:spPr>
      </p:pic>
      <p:pic>
        <p:nvPicPr>
          <p:cNvPr id="7" name="Picture 6" descr="A close-up of a name&#10;&#10;AI-generated content may be incorrect.">
            <a:extLst>
              <a:ext uri="{FF2B5EF4-FFF2-40B4-BE49-F238E27FC236}">
                <a16:creationId xmlns:a16="http://schemas.microsoft.com/office/drawing/2014/main" id="{885CDED0-AEF8-8579-C042-2DF9A1144B9F}"/>
              </a:ext>
            </a:extLst>
          </p:cNvPr>
          <p:cNvPicPr>
            <a:picLocks noChangeAspect="1"/>
          </p:cNvPicPr>
          <p:nvPr/>
        </p:nvPicPr>
        <p:blipFill>
          <a:blip r:embed="rId4"/>
          <a:stretch>
            <a:fillRect/>
          </a:stretch>
        </p:blipFill>
        <p:spPr>
          <a:xfrm>
            <a:off x="7188200" y="1098550"/>
            <a:ext cx="4838700" cy="1485900"/>
          </a:xfrm>
          <a:prstGeom prst="rect">
            <a:avLst/>
          </a:prstGeom>
        </p:spPr>
      </p:pic>
      <p:sp>
        <p:nvSpPr>
          <p:cNvPr id="4" name="TextBox 3">
            <a:extLst>
              <a:ext uri="{FF2B5EF4-FFF2-40B4-BE49-F238E27FC236}">
                <a16:creationId xmlns:a16="http://schemas.microsoft.com/office/drawing/2014/main" id="{D591110D-ED6F-26FE-66C2-C7429F79DCBF}"/>
              </a:ext>
            </a:extLst>
          </p:cNvPr>
          <p:cNvSpPr txBox="1"/>
          <p:nvPr/>
        </p:nvSpPr>
        <p:spPr>
          <a:xfrm>
            <a:off x="5556250" y="3033713"/>
            <a:ext cx="6635750" cy="4124206"/>
          </a:xfrm>
          <a:prstGeom prst="rect">
            <a:avLst/>
          </a:prstGeom>
          <a:noFill/>
        </p:spPr>
        <p:txBody>
          <a:bodyPr wrap="square" rtlCol="0">
            <a:spAutoFit/>
          </a:bodyPr>
          <a:lstStyle/>
          <a:p>
            <a:r>
              <a:rPr lang="en-US" sz="1400" dirty="0"/>
              <a:t>An important point to remember when we talk about mathematical models is that, in a sense, </a:t>
            </a:r>
            <a:r>
              <a:rPr lang="en-US" sz="1400" dirty="0">
                <a:highlight>
                  <a:srgbClr val="FFFF00"/>
                </a:highlight>
              </a:rPr>
              <a:t>“all models are wrong”</a:t>
            </a:r>
            <a:r>
              <a:rPr lang="en-US" sz="1400" dirty="0"/>
              <a:t> [8]. This does not mean their conclusions or predictions are false— as the famous quote continues, </a:t>
            </a:r>
            <a:r>
              <a:rPr lang="en-US" sz="1400" dirty="0">
                <a:highlight>
                  <a:srgbClr val="FFFF00"/>
                </a:highlight>
              </a:rPr>
              <a:t>“but some are useful”</a:t>
            </a:r>
            <a:r>
              <a:rPr lang="en-US" sz="1400" dirty="0"/>
              <a:t> [8]; rather, we should bear in mind that all models are abstractions of reality, simplified versions of the real systems that they represent. A model is a vehicle for gaining understanding [6], and we would not gain any new understanding from a model that was as complicated as the real system … Almost all models are </a:t>
            </a:r>
            <a:r>
              <a:rPr lang="en-US" sz="1400" dirty="0">
                <a:highlight>
                  <a:srgbClr val="00FFFF"/>
                </a:highlight>
              </a:rPr>
              <a:t>phenomenological</a:t>
            </a:r>
            <a:r>
              <a:rPr lang="en-US" sz="1400" dirty="0"/>
              <a:t>; that is, they are based on a set of simplified assumptions that we have distilled from the real system using intuition rather than rigorous proof from basic principles [9]. Incorporating only the important ones allows us to </a:t>
            </a:r>
            <a:r>
              <a:rPr lang="en-US" sz="1400" dirty="0" err="1"/>
              <a:t>crystallise</a:t>
            </a:r>
            <a:r>
              <a:rPr lang="en-US" sz="1400" dirty="0"/>
              <a:t> our understanding of the system (and if the model gives wrong results, we know that our assumptions were wrong or incomplete). Creating phenomenological models is not a trivial task: “sensing which assumptions might be critical and which irrelevant to the question at hand is the art of modeling” [10].</a:t>
            </a:r>
          </a:p>
          <a:p>
            <a:endParaRPr lang="en-US" sz="1050" dirty="0"/>
          </a:p>
          <a:p>
            <a:r>
              <a:rPr lang="en-US" sz="1200" dirty="0"/>
              <a:t>Box GEP. Robustness in the strategy of scientific model building. In: Launer RL, Wilkinson GN, editors. Robustness in statistics. New York: Academic Press; 1979. p. 201–36.</a:t>
            </a:r>
          </a:p>
          <a:p>
            <a:endParaRPr lang="en-US" sz="1050" dirty="0"/>
          </a:p>
          <a:p>
            <a:r>
              <a:rPr lang="en-US" sz="1050" dirty="0"/>
              <a:t> </a:t>
            </a:r>
          </a:p>
          <a:p>
            <a:endParaRPr lang="en-US" sz="1050" dirty="0"/>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4A22AA6-929D-1578-5B8A-DA74FE37F2EB}"/>
                  </a:ext>
                </a:extLst>
              </p14:cNvPr>
              <p14:cNvContentPartPr/>
              <p14:nvPr/>
            </p14:nvContentPartPr>
            <p14:xfrm>
              <a:off x="11552780" y="7286020"/>
              <a:ext cx="360" cy="360"/>
            </p14:xfrm>
          </p:contentPart>
        </mc:Choice>
        <mc:Fallback xmlns="">
          <p:pic>
            <p:nvPicPr>
              <p:cNvPr id="8" name="Ink 7">
                <a:extLst>
                  <a:ext uri="{FF2B5EF4-FFF2-40B4-BE49-F238E27FC236}">
                    <a16:creationId xmlns:a16="http://schemas.microsoft.com/office/drawing/2014/main" id="{74A22AA6-929D-1578-5B8A-DA74FE37F2EB}"/>
                  </a:ext>
                </a:extLst>
              </p:cNvPr>
              <p:cNvPicPr/>
              <p:nvPr/>
            </p:nvPicPr>
            <p:blipFill>
              <a:blip r:embed="rId6"/>
              <a:stretch>
                <a:fillRect/>
              </a:stretch>
            </p:blipFill>
            <p:spPr>
              <a:xfrm>
                <a:off x="11544140" y="7277020"/>
                <a:ext cx="18000" cy="18000"/>
              </a:xfrm>
              <a:prstGeom prst="rect">
                <a:avLst/>
              </a:prstGeom>
            </p:spPr>
          </p:pic>
        </mc:Fallback>
      </mc:AlternateContent>
      <p:sp>
        <p:nvSpPr>
          <p:cNvPr id="17" name="Freeform 16">
            <a:extLst>
              <a:ext uri="{FF2B5EF4-FFF2-40B4-BE49-F238E27FC236}">
                <a16:creationId xmlns:a16="http://schemas.microsoft.com/office/drawing/2014/main" id="{72BDC4AE-945F-D93E-634B-A619C28518FB}"/>
              </a:ext>
            </a:extLst>
          </p:cNvPr>
          <p:cNvSpPr/>
          <p:nvPr/>
        </p:nvSpPr>
        <p:spPr>
          <a:xfrm>
            <a:off x="9685176" y="3788229"/>
            <a:ext cx="508755" cy="2351314"/>
          </a:xfrm>
          <a:custGeom>
            <a:avLst/>
            <a:gdLst>
              <a:gd name="connsiteX0" fmla="*/ 429208 w 508755"/>
              <a:gd name="connsiteY0" fmla="*/ 0 h 2351314"/>
              <a:gd name="connsiteX1" fmla="*/ 503853 w 508755"/>
              <a:gd name="connsiteY1" fmla="*/ 149289 h 2351314"/>
              <a:gd name="connsiteX2" fmla="*/ 485191 w 508755"/>
              <a:gd name="connsiteY2" fmla="*/ 335902 h 2351314"/>
              <a:gd name="connsiteX3" fmla="*/ 317240 w 508755"/>
              <a:gd name="connsiteY3" fmla="*/ 485191 h 2351314"/>
              <a:gd name="connsiteX4" fmla="*/ 261257 w 508755"/>
              <a:gd name="connsiteY4" fmla="*/ 503853 h 2351314"/>
              <a:gd name="connsiteX5" fmla="*/ 186612 w 508755"/>
              <a:gd name="connsiteY5" fmla="*/ 559836 h 2351314"/>
              <a:gd name="connsiteX6" fmla="*/ 130628 w 508755"/>
              <a:gd name="connsiteY6" fmla="*/ 597159 h 2351314"/>
              <a:gd name="connsiteX7" fmla="*/ 93306 w 508755"/>
              <a:gd name="connsiteY7" fmla="*/ 653142 h 2351314"/>
              <a:gd name="connsiteX8" fmla="*/ 55983 w 508755"/>
              <a:gd name="connsiteY8" fmla="*/ 690465 h 2351314"/>
              <a:gd name="connsiteX9" fmla="*/ 18661 w 508755"/>
              <a:gd name="connsiteY9" fmla="*/ 802432 h 2351314"/>
              <a:gd name="connsiteX10" fmla="*/ 0 w 508755"/>
              <a:gd name="connsiteY10" fmla="*/ 858416 h 2351314"/>
              <a:gd name="connsiteX11" fmla="*/ 18661 w 508755"/>
              <a:gd name="connsiteY11" fmla="*/ 1212979 h 2351314"/>
              <a:gd name="connsiteX12" fmla="*/ 55983 w 508755"/>
              <a:gd name="connsiteY12" fmla="*/ 1324947 h 2351314"/>
              <a:gd name="connsiteX13" fmla="*/ 149289 w 508755"/>
              <a:gd name="connsiteY13" fmla="*/ 1530220 h 2351314"/>
              <a:gd name="connsiteX14" fmla="*/ 167951 w 508755"/>
              <a:gd name="connsiteY14" fmla="*/ 1623526 h 2351314"/>
              <a:gd name="connsiteX15" fmla="*/ 205273 w 508755"/>
              <a:gd name="connsiteY15" fmla="*/ 1698171 h 2351314"/>
              <a:gd name="connsiteX16" fmla="*/ 223934 w 508755"/>
              <a:gd name="connsiteY16" fmla="*/ 1754155 h 2351314"/>
              <a:gd name="connsiteX17" fmla="*/ 205273 w 508755"/>
              <a:gd name="connsiteY17" fmla="*/ 2108718 h 2351314"/>
              <a:gd name="connsiteX18" fmla="*/ 149289 w 508755"/>
              <a:gd name="connsiteY18" fmla="*/ 2183363 h 2351314"/>
              <a:gd name="connsiteX19" fmla="*/ 130628 w 508755"/>
              <a:gd name="connsiteY19" fmla="*/ 2258008 h 2351314"/>
              <a:gd name="connsiteX20" fmla="*/ 93306 w 508755"/>
              <a:gd name="connsiteY20" fmla="*/ 2313991 h 2351314"/>
              <a:gd name="connsiteX21" fmla="*/ 55983 w 508755"/>
              <a:gd name="connsiteY21" fmla="*/ 2351314 h 235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8755" h="2351314">
                <a:moveTo>
                  <a:pt x="429208" y="0"/>
                </a:moveTo>
                <a:cubicBezTo>
                  <a:pt x="454090" y="49763"/>
                  <a:pt x="494706" y="94409"/>
                  <a:pt x="503853" y="149289"/>
                </a:cubicBezTo>
                <a:cubicBezTo>
                  <a:pt x="514130" y="210953"/>
                  <a:pt x="508408" y="277859"/>
                  <a:pt x="485191" y="335902"/>
                </a:cubicBezTo>
                <a:cubicBezTo>
                  <a:pt x="473950" y="364003"/>
                  <a:pt x="353493" y="464475"/>
                  <a:pt x="317240" y="485191"/>
                </a:cubicBezTo>
                <a:cubicBezTo>
                  <a:pt x="300161" y="494950"/>
                  <a:pt x="279918" y="497632"/>
                  <a:pt x="261257" y="503853"/>
                </a:cubicBezTo>
                <a:cubicBezTo>
                  <a:pt x="236375" y="522514"/>
                  <a:pt x="211921" y="541758"/>
                  <a:pt x="186612" y="559836"/>
                </a:cubicBezTo>
                <a:cubicBezTo>
                  <a:pt x="168361" y="572872"/>
                  <a:pt x="146487" y="581300"/>
                  <a:pt x="130628" y="597159"/>
                </a:cubicBezTo>
                <a:cubicBezTo>
                  <a:pt x="114769" y="613018"/>
                  <a:pt x="107317" y="635629"/>
                  <a:pt x="93306" y="653142"/>
                </a:cubicBezTo>
                <a:cubicBezTo>
                  <a:pt x="82315" y="666881"/>
                  <a:pt x="68424" y="678024"/>
                  <a:pt x="55983" y="690465"/>
                </a:cubicBezTo>
                <a:lnTo>
                  <a:pt x="18661" y="802432"/>
                </a:lnTo>
                <a:lnTo>
                  <a:pt x="0" y="858416"/>
                </a:lnTo>
                <a:cubicBezTo>
                  <a:pt x="6220" y="976604"/>
                  <a:pt x="4560" y="1095471"/>
                  <a:pt x="18661" y="1212979"/>
                </a:cubicBezTo>
                <a:cubicBezTo>
                  <a:pt x="23348" y="1252040"/>
                  <a:pt x="43542" y="1287624"/>
                  <a:pt x="55983" y="1324947"/>
                </a:cubicBezTo>
                <a:cubicBezTo>
                  <a:pt x="104774" y="1471320"/>
                  <a:pt x="73067" y="1403182"/>
                  <a:pt x="149289" y="1530220"/>
                </a:cubicBezTo>
                <a:cubicBezTo>
                  <a:pt x="155510" y="1561322"/>
                  <a:pt x="157921" y="1593436"/>
                  <a:pt x="167951" y="1623526"/>
                </a:cubicBezTo>
                <a:cubicBezTo>
                  <a:pt x="176748" y="1649917"/>
                  <a:pt x="194315" y="1672602"/>
                  <a:pt x="205273" y="1698171"/>
                </a:cubicBezTo>
                <a:cubicBezTo>
                  <a:pt x="213022" y="1716251"/>
                  <a:pt x="217714" y="1735494"/>
                  <a:pt x="223934" y="1754155"/>
                </a:cubicBezTo>
                <a:cubicBezTo>
                  <a:pt x="217714" y="1872343"/>
                  <a:pt x="225551" y="1992117"/>
                  <a:pt x="205273" y="2108718"/>
                </a:cubicBezTo>
                <a:cubicBezTo>
                  <a:pt x="199944" y="2139360"/>
                  <a:pt x="163198" y="2155544"/>
                  <a:pt x="149289" y="2183363"/>
                </a:cubicBezTo>
                <a:cubicBezTo>
                  <a:pt x="137819" y="2206303"/>
                  <a:pt x="140731" y="2234434"/>
                  <a:pt x="130628" y="2258008"/>
                </a:cubicBezTo>
                <a:cubicBezTo>
                  <a:pt x="121793" y="2278622"/>
                  <a:pt x="107317" y="2296478"/>
                  <a:pt x="93306" y="2313991"/>
                </a:cubicBezTo>
                <a:cubicBezTo>
                  <a:pt x="82315" y="2327730"/>
                  <a:pt x="55983" y="2351314"/>
                  <a:pt x="55983" y="2351314"/>
                </a:cubicBezTo>
              </a:path>
            </a:pathLst>
          </a:custGeom>
          <a:noFill/>
          <a:ln w="38100">
            <a:solidFill>
              <a:srgbClr val="7030A0"/>
            </a:solidFill>
            <a:headEnd type="none"/>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4FECCFD-8FCE-BF90-ACBA-B180358E3DA8}"/>
              </a:ext>
            </a:extLst>
          </p:cNvPr>
          <p:cNvSpPr>
            <a:spLocks noGrp="1"/>
          </p:cNvSpPr>
          <p:nvPr>
            <p:ph type="title"/>
          </p:nvPr>
        </p:nvSpPr>
        <p:spPr>
          <a:xfrm>
            <a:off x="165100" y="314325"/>
            <a:ext cx="10515600" cy="1325563"/>
          </a:xfrm>
        </p:spPr>
        <p:txBody>
          <a:bodyPr/>
          <a:lstStyle/>
          <a:p>
            <a:r>
              <a:rPr lang="en-US" dirty="0"/>
              <a:t>Excerpts from the literature…</a:t>
            </a:r>
            <a:br>
              <a:rPr lang="en-US" dirty="0"/>
            </a:br>
            <a:r>
              <a:rPr lang="en-US" dirty="0"/>
              <a:t>Why build models for biology?</a:t>
            </a:r>
          </a:p>
        </p:txBody>
      </p:sp>
      <p:sp>
        <p:nvSpPr>
          <p:cNvPr id="10" name="TextBox 9">
            <a:extLst>
              <a:ext uri="{FF2B5EF4-FFF2-40B4-BE49-F238E27FC236}">
                <a16:creationId xmlns:a16="http://schemas.microsoft.com/office/drawing/2014/main" id="{2346820B-E99F-CC1D-362F-45576D5E760D}"/>
              </a:ext>
            </a:extLst>
          </p:cNvPr>
          <p:cNvSpPr txBox="1"/>
          <p:nvPr/>
        </p:nvSpPr>
        <p:spPr>
          <a:xfrm>
            <a:off x="8229600" y="1060450"/>
            <a:ext cx="762000" cy="369332"/>
          </a:xfrm>
          <a:prstGeom prst="rect">
            <a:avLst/>
          </a:prstGeom>
          <a:noFill/>
        </p:spPr>
        <p:txBody>
          <a:bodyPr wrap="square" rtlCol="0">
            <a:spAutoFit/>
          </a:bodyPr>
          <a:lstStyle/>
          <a:p>
            <a:r>
              <a:rPr lang="en-US" dirty="0">
                <a:solidFill>
                  <a:schemeClr val="accent5">
                    <a:lumMod val="60000"/>
                    <a:lumOff val="40000"/>
                  </a:schemeClr>
                </a:solidFill>
              </a:rPr>
              <a:t>2014</a:t>
            </a:r>
          </a:p>
        </p:txBody>
      </p:sp>
    </p:spTree>
    <p:extLst>
      <p:ext uri="{BB962C8B-B14F-4D97-AF65-F5344CB8AC3E}">
        <p14:creationId xmlns:p14="http://schemas.microsoft.com/office/powerpoint/2010/main" val="337202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F0AED-C29E-1D3B-BAB4-6AA9C4BC5C9F}"/>
            </a:ext>
          </a:extLst>
        </p:cNvPr>
        <p:cNvGrpSpPr/>
        <p:nvPr/>
      </p:nvGrpSpPr>
      <p:grpSpPr>
        <a:xfrm>
          <a:off x="0" y="0"/>
          <a:ext cx="0" cy="0"/>
          <a:chOff x="0" y="0"/>
          <a:chExt cx="0" cy="0"/>
        </a:xfrm>
      </p:grpSpPr>
      <p:pic>
        <p:nvPicPr>
          <p:cNvPr id="5" name="Picture 4" descr="A white paper with black text&#10;&#10;AI-generated content may be incorrect.">
            <a:extLst>
              <a:ext uri="{FF2B5EF4-FFF2-40B4-BE49-F238E27FC236}">
                <a16:creationId xmlns:a16="http://schemas.microsoft.com/office/drawing/2014/main" id="{7F84AB02-79FF-D5A2-B837-59EE85E2C48D}"/>
              </a:ext>
            </a:extLst>
          </p:cNvPr>
          <p:cNvPicPr>
            <a:picLocks noChangeAspect="1"/>
          </p:cNvPicPr>
          <p:nvPr/>
        </p:nvPicPr>
        <p:blipFill>
          <a:blip r:embed="rId2"/>
          <a:srcRect r="23742" b="21771"/>
          <a:stretch>
            <a:fillRect/>
          </a:stretch>
        </p:blipFill>
        <p:spPr>
          <a:xfrm>
            <a:off x="6713741" y="187325"/>
            <a:ext cx="5224260" cy="2136775"/>
          </a:xfrm>
          <a:prstGeom prst="rect">
            <a:avLst/>
          </a:prstGeom>
        </p:spPr>
      </p:pic>
      <p:sp>
        <p:nvSpPr>
          <p:cNvPr id="6" name="TextBox 5">
            <a:extLst>
              <a:ext uri="{FF2B5EF4-FFF2-40B4-BE49-F238E27FC236}">
                <a16:creationId xmlns:a16="http://schemas.microsoft.com/office/drawing/2014/main" id="{88BEEE61-8AD0-B036-54D3-602348186F1B}"/>
              </a:ext>
            </a:extLst>
          </p:cNvPr>
          <p:cNvSpPr txBox="1"/>
          <p:nvPr/>
        </p:nvSpPr>
        <p:spPr>
          <a:xfrm>
            <a:off x="609600" y="2741613"/>
            <a:ext cx="8724900" cy="3477875"/>
          </a:xfrm>
          <a:prstGeom prst="rect">
            <a:avLst/>
          </a:prstGeom>
          <a:noFill/>
        </p:spPr>
        <p:txBody>
          <a:bodyPr wrap="square" rtlCol="0">
            <a:spAutoFit/>
          </a:bodyPr>
          <a:lstStyle/>
          <a:p>
            <a:r>
              <a:rPr lang="en-US" sz="1400" dirty="0"/>
              <a:t>These days, it is no longer so uncommon to find an experimental paper that includes a mathematical model. This may seem a surprising and perhaps even unwelcome intrusion into the qualitative world of molecular biology. In fact, </a:t>
            </a:r>
            <a:r>
              <a:rPr lang="en-US" sz="1400" dirty="0">
                <a:highlight>
                  <a:srgbClr val="FFFF00"/>
                </a:highlight>
              </a:rPr>
              <a:t>quantitative methods and mathematical tools have always been used in biology</a:t>
            </a:r>
            <a:r>
              <a:rPr lang="en-US" sz="1400" dirty="0"/>
              <a:t>, going back to Harvey’s wonderful demonstration of the circulation of the blood. If this synergy is not widely appreciated, it is because our historical memories are woefully short. In consequence, there is little shared understanding about models.</a:t>
            </a:r>
          </a:p>
          <a:p>
            <a:endParaRPr lang="en-US" sz="1400" dirty="0"/>
          </a:p>
          <a:p>
            <a:r>
              <a:rPr lang="en-US" sz="1400" dirty="0"/>
              <a:t>I coteach, with one of my colleagues, Johan Paulsson, the introductory course in Harvard’s graduate program in systems biology. The students come from an unnervingly broad spectrum of backgrounds in biology and the physical sciences, and </a:t>
            </a:r>
            <a:r>
              <a:rPr lang="en-US" sz="1400" dirty="0">
                <a:highlight>
                  <a:srgbClr val="FFFF00"/>
                </a:highlight>
              </a:rPr>
              <a:t>one of the trickiest issues is how to get across what a model is and what one can, and cannot, expect from it</a:t>
            </a:r>
            <a:r>
              <a:rPr lang="en-US" sz="1400" dirty="0"/>
              <a:t>. </a:t>
            </a:r>
          </a:p>
          <a:p>
            <a:endParaRPr lang="en-US" sz="1200" dirty="0"/>
          </a:p>
          <a:p>
            <a:endParaRPr lang="en-US" sz="1200" dirty="0"/>
          </a:p>
          <a:p>
            <a:endParaRPr lang="en-US" sz="1200" dirty="0"/>
          </a:p>
          <a:p>
            <a:endParaRPr lang="en-US" sz="1200" dirty="0"/>
          </a:p>
          <a:p>
            <a:endParaRPr lang="en-US" dirty="0"/>
          </a:p>
        </p:txBody>
      </p:sp>
      <p:sp>
        <p:nvSpPr>
          <p:cNvPr id="7" name="Title 1">
            <a:extLst>
              <a:ext uri="{FF2B5EF4-FFF2-40B4-BE49-F238E27FC236}">
                <a16:creationId xmlns:a16="http://schemas.microsoft.com/office/drawing/2014/main" id="{2B89E3DB-F3DD-424C-89AC-50CE5E375D54}"/>
              </a:ext>
            </a:extLst>
          </p:cNvPr>
          <p:cNvSpPr>
            <a:spLocks noGrp="1"/>
          </p:cNvSpPr>
          <p:nvPr>
            <p:ph type="title"/>
          </p:nvPr>
        </p:nvSpPr>
        <p:spPr>
          <a:xfrm>
            <a:off x="165100" y="314325"/>
            <a:ext cx="6883400" cy="1325563"/>
          </a:xfrm>
        </p:spPr>
        <p:txBody>
          <a:bodyPr>
            <a:normAutofit fontScale="90000"/>
          </a:bodyPr>
          <a:lstStyle/>
          <a:p>
            <a:r>
              <a:rPr lang="en-US" dirty="0"/>
              <a:t>Excerpts from the literature…</a:t>
            </a:r>
            <a:br>
              <a:rPr lang="en-US" dirty="0"/>
            </a:br>
            <a:r>
              <a:rPr lang="en-US" dirty="0"/>
              <a:t>Why build models for biology?</a:t>
            </a:r>
          </a:p>
        </p:txBody>
      </p:sp>
      <p:sp>
        <p:nvSpPr>
          <p:cNvPr id="8" name="TextBox 7">
            <a:extLst>
              <a:ext uri="{FF2B5EF4-FFF2-40B4-BE49-F238E27FC236}">
                <a16:creationId xmlns:a16="http://schemas.microsoft.com/office/drawing/2014/main" id="{352E5E43-6A65-632E-FCF1-04B5480D3805}"/>
              </a:ext>
            </a:extLst>
          </p:cNvPr>
          <p:cNvSpPr txBox="1"/>
          <p:nvPr/>
        </p:nvSpPr>
        <p:spPr>
          <a:xfrm>
            <a:off x="8089900" y="924480"/>
            <a:ext cx="762000" cy="369332"/>
          </a:xfrm>
          <a:prstGeom prst="rect">
            <a:avLst/>
          </a:prstGeom>
          <a:noFill/>
        </p:spPr>
        <p:txBody>
          <a:bodyPr wrap="square" rtlCol="0">
            <a:spAutoFit/>
          </a:bodyPr>
          <a:lstStyle/>
          <a:p>
            <a:r>
              <a:rPr lang="en-US" dirty="0">
                <a:solidFill>
                  <a:schemeClr val="accent5">
                    <a:lumMod val="60000"/>
                    <a:lumOff val="40000"/>
                  </a:schemeClr>
                </a:solidFill>
              </a:rPr>
              <a:t>2012</a:t>
            </a:r>
          </a:p>
        </p:txBody>
      </p:sp>
    </p:spTree>
    <p:extLst>
      <p:ext uri="{BB962C8B-B14F-4D97-AF65-F5344CB8AC3E}">
        <p14:creationId xmlns:p14="http://schemas.microsoft.com/office/powerpoint/2010/main" val="4119324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52601-0F6C-3206-6A47-3F308508F999}"/>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CDA4DDFA-A4A0-8E24-5595-D7154A05D38F}"/>
              </a:ext>
            </a:extLst>
          </p:cNvPr>
          <p:cNvPicPr>
            <a:picLocks noChangeAspect="1"/>
          </p:cNvPicPr>
          <p:nvPr/>
        </p:nvPicPr>
        <p:blipFill>
          <a:blip r:embed="rId3"/>
          <a:srcRect t="2732" b="18703"/>
          <a:stretch>
            <a:fillRect/>
          </a:stretch>
        </p:blipFill>
        <p:spPr>
          <a:xfrm>
            <a:off x="165099" y="187324"/>
            <a:ext cx="3548457" cy="6041971"/>
          </a:xfrm>
          <a:prstGeom prst="rect">
            <a:avLst/>
          </a:prstGeom>
        </p:spPr>
      </p:pic>
      <p:pic>
        <p:nvPicPr>
          <p:cNvPr id="2" name="Picture 1">
            <a:extLst>
              <a:ext uri="{FF2B5EF4-FFF2-40B4-BE49-F238E27FC236}">
                <a16:creationId xmlns:a16="http://schemas.microsoft.com/office/drawing/2014/main" id="{3A4409E9-849D-B3A8-A7AD-77AD5EB02B2D}"/>
              </a:ext>
            </a:extLst>
          </p:cNvPr>
          <p:cNvPicPr>
            <a:picLocks noChangeAspect="1"/>
          </p:cNvPicPr>
          <p:nvPr/>
        </p:nvPicPr>
        <p:blipFill>
          <a:blip r:embed="rId4"/>
          <a:stretch>
            <a:fillRect/>
          </a:stretch>
        </p:blipFill>
        <p:spPr>
          <a:xfrm>
            <a:off x="3713558" y="187325"/>
            <a:ext cx="3000184" cy="1948171"/>
          </a:xfrm>
          <a:prstGeom prst="rect">
            <a:avLst/>
          </a:prstGeom>
        </p:spPr>
      </p:pic>
      <p:pic>
        <p:nvPicPr>
          <p:cNvPr id="3" name="Picture 2" descr="A white paper with black text&#10;&#10;AI-generated content may be incorrect.">
            <a:extLst>
              <a:ext uri="{FF2B5EF4-FFF2-40B4-BE49-F238E27FC236}">
                <a16:creationId xmlns:a16="http://schemas.microsoft.com/office/drawing/2014/main" id="{21176323-EE41-2EBD-C2B1-54A8E6EA21DB}"/>
              </a:ext>
            </a:extLst>
          </p:cNvPr>
          <p:cNvPicPr>
            <a:picLocks noChangeAspect="1"/>
          </p:cNvPicPr>
          <p:nvPr/>
        </p:nvPicPr>
        <p:blipFill>
          <a:blip r:embed="rId5"/>
          <a:srcRect r="23742" b="21771"/>
          <a:stretch>
            <a:fillRect/>
          </a:stretch>
        </p:blipFill>
        <p:spPr>
          <a:xfrm>
            <a:off x="6713741" y="187325"/>
            <a:ext cx="5224260" cy="2136775"/>
          </a:xfrm>
          <a:prstGeom prst="rect">
            <a:avLst/>
          </a:prstGeom>
        </p:spPr>
      </p:pic>
      <p:sp>
        <p:nvSpPr>
          <p:cNvPr id="7" name="TextBox 6">
            <a:extLst>
              <a:ext uri="{FF2B5EF4-FFF2-40B4-BE49-F238E27FC236}">
                <a16:creationId xmlns:a16="http://schemas.microsoft.com/office/drawing/2014/main" id="{11BDEB15-87D3-7722-3F39-1193D1D5A896}"/>
              </a:ext>
            </a:extLst>
          </p:cNvPr>
          <p:cNvSpPr txBox="1"/>
          <p:nvPr/>
        </p:nvSpPr>
        <p:spPr>
          <a:xfrm>
            <a:off x="8089900" y="924480"/>
            <a:ext cx="762000" cy="369332"/>
          </a:xfrm>
          <a:prstGeom prst="rect">
            <a:avLst/>
          </a:prstGeom>
          <a:noFill/>
        </p:spPr>
        <p:txBody>
          <a:bodyPr wrap="square" rtlCol="0">
            <a:spAutoFit/>
          </a:bodyPr>
          <a:lstStyle/>
          <a:p>
            <a:r>
              <a:rPr lang="en-US" dirty="0">
                <a:solidFill>
                  <a:schemeClr val="accent5">
                    <a:lumMod val="60000"/>
                    <a:lumOff val="40000"/>
                  </a:schemeClr>
                </a:solidFill>
              </a:rPr>
              <a:t>2012</a:t>
            </a:r>
          </a:p>
        </p:txBody>
      </p:sp>
    </p:spTree>
    <p:extLst>
      <p:ext uri="{BB962C8B-B14F-4D97-AF65-F5344CB8AC3E}">
        <p14:creationId xmlns:p14="http://schemas.microsoft.com/office/powerpoint/2010/main" val="53897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FF78E-94B0-8D6C-6726-318BC8CA1F6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624997C-2156-A8FA-3D86-4B9284BA6586}"/>
              </a:ext>
            </a:extLst>
          </p:cNvPr>
          <p:cNvSpPr txBox="1"/>
          <p:nvPr/>
        </p:nvSpPr>
        <p:spPr>
          <a:xfrm>
            <a:off x="4152900" y="3059113"/>
            <a:ext cx="7785100" cy="2739211"/>
          </a:xfrm>
          <a:prstGeom prst="rect">
            <a:avLst/>
          </a:prstGeom>
          <a:noFill/>
        </p:spPr>
        <p:txBody>
          <a:bodyPr wrap="square" rtlCol="0">
            <a:spAutoFit/>
          </a:bodyPr>
          <a:lstStyle/>
          <a:p>
            <a:endParaRPr lang="en-US" sz="1400" dirty="0"/>
          </a:p>
          <a:p>
            <a:r>
              <a:rPr lang="en-US" sz="1400" b="1" dirty="0"/>
              <a:t>Impact:</a:t>
            </a:r>
            <a:r>
              <a:rPr lang="en-US" sz="1400" dirty="0"/>
              <a:t> </a:t>
            </a:r>
            <a:r>
              <a:rPr lang="en-US" sz="1400" dirty="0">
                <a:highlight>
                  <a:srgbClr val="FFFF00"/>
                </a:highlight>
              </a:rPr>
              <a:t>The model provided evidence for something previously unseen</a:t>
            </a:r>
            <a:r>
              <a:rPr lang="en-US" sz="1400" dirty="0"/>
              <a:t>– the enzyme-substrate complex! </a:t>
            </a:r>
          </a:p>
          <a:p>
            <a:endParaRPr lang="en-US" sz="1400" dirty="0"/>
          </a:p>
          <a:p>
            <a:r>
              <a:rPr lang="en-US" sz="1400" dirty="0"/>
              <a:t>A theoretical entity explained the data in such a compelling way that biochemists adopted the theory for studying all enzymes. Michaelis and Menten used mathematics to show us how to think about enzymes. The theory worked so well that biochemists used it without confirmation for thirty years. The first person to confirm the existence of enzyme–substrate complexes was Britton Chance (Chance, 1943), who, no less than 30 years after Michaelis and Menten, developed the stopped-flow techniques needed to isolate intermediate complexes and measure binding and unbinding rates (Anderson, 2003). </a:t>
            </a:r>
            <a:endParaRPr lang="en-US" sz="1200" dirty="0"/>
          </a:p>
          <a:p>
            <a:endParaRPr lang="en-US" dirty="0"/>
          </a:p>
        </p:txBody>
      </p:sp>
      <p:pic>
        <p:nvPicPr>
          <p:cNvPr id="2" name="Picture 1" descr="A white paper with black text&#10;&#10;AI-generated content may be incorrect.">
            <a:extLst>
              <a:ext uri="{FF2B5EF4-FFF2-40B4-BE49-F238E27FC236}">
                <a16:creationId xmlns:a16="http://schemas.microsoft.com/office/drawing/2014/main" id="{7F16F47D-6AAE-A486-3D13-CF72F271F815}"/>
              </a:ext>
            </a:extLst>
          </p:cNvPr>
          <p:cNvPicPr>
            <a:picLocks noChangeAspect="1"/>
          </p:cNvPicPr>
          <p:nvPr/>
        </p:nvPicPr>
        <p:blipFill>
          <a:blip r:embed="rId3"/>
          <a:srcRect r="23742" b="21771"/>
          <a:stretch>
            <a:fillRect/>
          </a:stretch>
        </p:blipFill>
        <p:spPr>
          <a:xfrm>
            <a:off x="6713741" y="187325"/>
            <a:ext cx="5224260" cy="2136775"/>
          </a:xfrm>
          <a:prstGeom prst="rect">
            <a:avLst/>
          </a:prstGeom>
        </p:spPr>
      </p:pic>
      <p:pic>
        <p:nvPicPr>
          <p:cNvPr id="3" name="Picture 2">
            <a:extLst>
              <a:ext uri="{FF2B5EF4-FFF2-40B4-BE49-F238E27FC236}">
                <a16:creationId xmlns:a16="http://schemas.microsoft.com/office/drawing/2014/main" id="{85EAC832-58B7-57DA-0CE8-76C3BB0F8A7A}"/>
              </a:ext>
            </a:extLst>
          </p:cNvPr>
          <p:cNvPicPr>
            <a:picLocks noChangeAspect="1"/>
          </p:cNvPicPr>
          <p:nvPr/>
        </p:nvPicPr>
        <p:blipFill>
          <a:blip r:embed="rId4"/>
          <a:stretch>
            <a:fillRect/>
          </a:stretch>
        </p:blipFill>
        <p:spPr>
          <a:xfrm>
            <a:off x="3713558" y="187325"/>
            <a:ext cx="3000184" cy="194817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BEED8283-02A5-1462-D040-30B70982E07B}"/>
              </a:ext>
            </a:extLst>
          </p:cNvPr>
          <p:cNvPicPr>
            <a:picLocks noChangeAspect="1"/>
          </p:cNvPicPr>
          <p:nvPr/>
        </p:nvPicPr>
        <p:blipFill>
          <a:blip r:embed="rId5"/>
          <a:srcRect t="2732" b="18703"/>
          <a:stretch>
            <a:fillRect/>
          </a:stretch>
        </p:blipFill>
        <p:spPr>
          <a:xfrm>
            <a:off x="165099" y="187324"/>
            <a:ext cx="3548457" cy="6041971"/>
          </a:xfrm>
          <a:prstGeom prst="rect">
            <a:avLst/>
          </a:prstGeom>
        </p:spPr>
      </p:pic>
      <p:sp>
        <p:nvSpPr>
          <p:cNvPr id="9" name="TextBox 8">
            <a:extLst>
              <a:ext uri="{FF2B5EF4-FFF2-40B4-BE49-F238E27FC236}">
                <a16:creationId xmlns:a16="http://schemas.microsoft.com/office/drawing/2014/main" id="{B90FA606-C865-8238-F612-17717E0A8C84}"/>
              </a:ext>
            </a:extLst>
          </p:cNvPr>
          <p:cNvSpPr txBox="1"/>
          <p:nvPr/>
        </p:nvSpPr>
        <p:spPr>
          <a:xfrm>
            <a:off x="8089900" y="924480"/>
            <a:ext cx="762000" cy="369332"/>
          </a:xfrm>
          <a:prstGeom prst="rect">
            <a:avLst/>
          </a:prstGeom>
          <a:noFill/>
        </p:spPr>
        <p:txBody>
          <a:bodyPr wrap="square" rtlCol="0">
            <a:spAutoFit/>
          </a:bodyPr>
          <a:lstStyle/>
          <a:p>
            <a:r>
              <a:rPr lang="en-US" dirty="0">
                <a:solidFill>
                  <a:schemeClr val="accent5">
                    <a:lumMod val="60000"/>
                    <a:lumOff val="40000"/>
                  </a:schemeClr>
                </a:solidFill>
              </a:rPr>
              <a:t>2012</a:t>
            </a:r>
          </a:p>
        </p:txBody>
      </p:sp>
    </p:spTree>
    <p:extLst>
      <p:ext uri="{BB962C8B-B14F-4D97-AF65-F5344CB8AC3E}">
        <p14:creationId xmlns:p14="http://schemas.microsoft.com/office/powerpoint/2010/main" val="4099802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218E4-AEBB-8EE1-153A-03A2D84015C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EC4B48-22EB-9B9C-C35B-AAACFC35D655}"/>
              </a:ext>
            </a:extLst>
          </p:cNvPr>
          <p:cNvSpPr txBox="1"/>
          <p:nvPr/>
        </p:nvSpPr>
        <p:spPr>
          <a:xfrm>
            <a:off x="406400" y="2425700"/>
            <a:ext cx="9740900" cy="3323987"/>
          </a:xfrm>
          <a:prstGeom prst="rect">
            <a:avLst/>
          </a:prstGeom>
          <a:noFill/>
        </p:spPr>
        <p:txBody>
          <a:bodyPr wrap="square" rtlCol="0">
            <a:spAutoFit/>
          </a:bodyPr>
          <a:lstStyle/>
          <a:p>
            <a:r>
              <a:rPr lang="en-US" sz="1400" dirty="0"/>
              <a:t>…The strange thing, however, is that there is no pH dependence in their model. Hydrogen ion concentration nowhere appears as a variable; the buffers are not mentioned, and none of the rates, or other parameters, is assumed to depend on </a:t>
            </a:r>
            <a:r>
              <a:rPr lang="en-US" sz="1400" dirty="0" err="1"/>
              <a:t>pH.</a:t>
            </a:r>
            <a:r>
              <a:rPr lang="en-US" sz="1400" dirty="0"/>
              <a:t> The model, in other words, is not at all a realistic description of what was actually going on in the test tube, nor is it a realistic description of a reversible enzyme. However, it is impeccably accurate at describing what was measured. We deduce something rather interesting from this. </a:t>
            </a:r>
            <a:r>
              <a:rPr lang="en-US" sz="1400" i="1" dirty="0">
                <a:highlight>
                  <a:srgbClr val="FFFF00"/>
                </a:highlight>
              </a:rPr>
              <a:t>Models are not descriptions of reality; they are descriptions of our</a:t>
            </a:r>
            <a:r>
              <a:rPr lang="en-US" sz="1400" dirty="0">
                <a:highlight>
                  <a:srgbClr val="FFFF00"/>
                </a:highlight>
              </a:rPr>
              <a:t> </a:t>
            </a:r>
            <a:r>
              <a:rPr lang="en-US" sz="1400" i="1" dirty="0">
                <a:highlight>
                  <a:srgbClr val="FFFF00"/>
                </a:highlight>
              </a:rPr>
              <a:t>assumptions about reality</a:t>
            </a:r>
            <a:r>
              <a:rPr lang="en-US" sz="1400" i="1" dirty="0"/>
              <a:t>…</a:t>
            </a:r>
            <a:endParaRPr lang="en-US" sz="1400" dirty="0"/>
          </a:p>
          <a:p>
            <a:endParaRPr lang="en-US" sz="1400" dirty="0"/>
          </a:p>
          <a:p>
            <a:r>
              <a:rPr lang="en-US" sz="1400" dirty="0"/>
              <a:t>It is tempting to believe that models should be determined by the reality being studied. Models are then objective constructions, similar to those that engineers use. Because they are independent of the questions being asked, they have a predictive capacity, and this capacity should get better and better by including more and more details. This is the kitchen-sink approach, greatly facilitated by megaflops of computing power. </a:t>
            </a:r>
            <a:r>
              <a:rPr lang="en-US" sz="1400" dirty="0">
                <a:highlight>
                  <a:srgbClr val="FFFF00"/>
                </a:highlight>
              </a:rPr>
              <a:t>Had Michaelis and Menten followed it</a:t>
            </a:r>
            <a:r>
              <a:rPr lang="en-US" sz="1400" dirty="0"/>
              <a:t>, their model would have had buffers and pH dependence</a:t>
            </a:r>
            <a:r>
              <a:rPr lang="en-US" sz="1400" dirty="0">
                <a:highlight>
                  <a:srgbClr val="FFFF00"/>
                </a:highlight>
              </a:rPr>
              <a:t>, they would have learned nothing, and their paper would have sunk without a trace</a:t>
            </a:r>
            <a:r>
              <a:rPr lang="en-US" sz="1400" dirty="0"/>
              <a:t>. Their second lesson reveals a different approach, one ideally suited to biology at the molecular level. </a:t>
            </a:r>
            <a:r>
              <a:rPr lang="en-US" sz="1400" dirty="0">
                <a:highlight>
                  <a:srgbClr val="FFFF00"/>
                </a:highlight>
              </a:rPr>
              <a:t>Models should be determined by the questions being asked and the data that are available</a:t>
            </a:r>
            <a:r>
              <a:rPr lang="en-US" sz="1400" dirty="0"/>
              <a:t>. This is not to say that models might not get very complicated, if there are data to constrain them (Chen </a:t>
            </a:r>
            <a:r>
              <a:rPr lang="en-US" sz="1400" i="1" dirty="0"/>
              <a:t>et al</a:t>
            </a:r>
            <a:r>
              <a:rPr lang="en-US" sz="1400" dirty="0"/>
              <a:t>., 2009; Beard, 2011)—just that they remain contingent.</a:t>
            </a:r>
          </a:p>
        </p:txBody>
      </p:sp>
      <p:pic>
        <p:nvPicPr>
          <p:cNvPr id="4" name="Picture 3" descr="A white paper with black text&#10;&#10;AI-generated content may be incorrect.">
            <a:extLst>
              <a:ext uri="{FF2B5EF4-FFF2-40B4-BE49-F238E27FC236}">
                <a16:creationId xmlns:a16="http://schemas.microsoft.com/office/drawing/2014/main" id="{FDD01D07-5293-5E63-84E6-D80DDF2F09CE}"/>
              </a:ext>
            </a:extLst>
          </p:cNvPr>
          <p:cNvPicPr>
            <a:picLocks noChangeAspect="1"/>
          </p:cNvPicPr>
          <p:nvPr/>
        </p:nvPicPr>
        <p:blipFill>
          <a:blip r:embed="rId2"/>
          <a:srcRect r="23742" b="21771"/>
          <a:stretch>
            <a:fillRect/>
          </a:stretch>
        </p:blipFill>
        <p:spPr>
          <a:xfrm>
            <a:off x="6713741" y="187325"/>
            <a:ext cx="5224260" cy="2136775"/>
          </a:xfrm>
          <a:prstGeom prst="rect">
            <a:avLst/>
          </a:prstGeom>
        </p:spPr>
      </p:pic>
      <p:sp>
        <p:nvSpPr>
          <p:cNvPr id="6" name="TextBox 5">
            <a:extLst>
              <a:ext uri="{FF2B5EF4-FFF2-40B4-BE49-F238E27FC236}">
                <a16:creationId xmlns:a16="http://schemas.microsoft.com/office/drawing/2014/main" id="{291DB03A-B4DE-071A-9E82-0FC8B887BC4D}"/>
              </a:ext>
            </a:extLst>
          </p:cNvPr>
          <p:cNvSpPr txBox="1"/>
          <p:nvPr/>
        </p:nvSpPr>
        <p:spPr>
          <a:xfrm>
            <a:off x="8089900" y="924480"/>
            <a:ext cx="762000" cy="369332"/>
          </a:xfrm>
          <a:prstGeom prst="rect">
            <a:avLst/>
          </a:prstGeom>
          <a:noFill/>
        </p:spPr>
        <p:txBody>
          <a:bodyPr wrap="square" rtlCol="0">
            <a:spAutoFit/>
          </a:bodyPr>
          <a:lstStyle/>
          <a:p>
            <a:r>
              <a:rPr lang="en-US" dirty="0">
                <a:solidFill>
                  <a:schemeClr val="accent5">
                    <a:lumMod val="60000"/>
                    <a:lumOff val="40000"/>
                  </a:schemeClr>
                </a:solidFill>
              </a:rPr>
              <a:t>2012</a:t>
            </a:r>
          </a:p>
        </p:txBody>
      </p:sp>
    </p:spTree>
    <p:extLst>
      <p:ext uri="{BB962C8B-B14F-4D97-AF65-F5344CB8AC3E}">
        <p14:creationId xmlns:p14="http://schemas.microsoft.com/office/powerpoint/2010/main" val="1880770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475</TotalTime>
  <Words>3845</Words>
  <Application>Microsoft Macintosh PowerPoint</Application>
  <PresentationFormat>Widescreen</PresentationFormat>
  <Paragraphs>227</Paragraphs>
  <Slides>20</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MCSB 2025 DryLab Module 2: Dynamical models, parameters, simulation, prediction Prof. Elizabeth Read August 26, 2025</vt:lpstr>
      <vt:lpstr>Excerpts from the literature… Why build models for biology?</vt:lpstr>
      <vt:lpstr>Excerpts from the literature… Why build models for biology?</vt:lpstr>
      <vt:lpstr>Excerpts from the literature… Why build models for biology?</vt:lpstr>
      <vt:lpstr>Excerpts from the literature… Why build models for biology?</vt:lpstr>
      <vt:lpstr>Excerpts from the literature… Why build models for biology?</vt:lpstr>
      <vt:lpstr>PowerPoint Presentation</vt:lpstr>
      <vt:lpstr>PowerPoint Presentation</vt:lpstr>
      <vt:lpstr>PowerPoint Presentation</vt:lpstr>
      <vt:lpstr>PowerPoint Presentation</vt:lpstr>
      <vt:lpstr>On Exactitude in Science  Jorge Luis Borges, Collected Fictions, 1946</vt:lpstr>
      <vt:lpstr>A couple of other historical success stories of dynamic models…</vt:lpstr>
      <vt:lpstr>A couple of other historical success stories of dynamic models…</vt:lpstr>
      <vt:lpstr>A couple of other historical success stories of dynamic models…</vt:lpstr>
      <vt:lpstr>A couple of other historical success stories of dynamic models…</vt:lpstr>
      <vt:lpstr>Dynamic Models in the Age of AI/ML - SINDy</vt:lpstr>
      <vt:lpstr>Dynamic Models in the Age of AI/ML - SINDy</vt:lpstr>
      <vt:lpstr>Computational Exercises</vt:lpstr>
      <vt:lpstr>Teams and Deliverables</vt:lpstr>
      <vt:lpstr>Are you familiar with the discrete logistic growth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Elizabeth L Read</dc:creator>
  <cp:lastModifiedBy>Elizabeth L Read</cp:lastModifiedBy>
  <cp:revision>18</cp:revision>
  <dcterms:created xsi:type="dcterms:W3CDTF">2025-08-20T18:54:07Z</dcterms:created>
  <dcterms:modified xsi:type="dcterms:W3CDTF">2025-08-26T18:12:20Z</dcterms:modified>
</cp:coreProperties>
</file>